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52092-C8B6-95DC-969C-BAEF31FC0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EE6779-D83A-9756-2659-6A19FF8E9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9F023-BBB2-890D-36AB-DDBF97F08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5CE9A-193D-58E3-4D5B-942DD706D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772E1-5A0F-53C3-D45F-310B1DA4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C7DB7-0522-7930-63C7-74C4AE8B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14AF5-81CF-4555-294B-1F2194366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C6C07-28EF-BD47-3C9F-FDACFB7E1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55466-1B24-FA00-82D9-B3AEAF72D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986B2-0752-2A40-F1A6-5FA7FAF61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6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E0B8C-4341-8675-D408-88AC0F35F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CD5BF-7B93-F686-58B6-6225DFCD6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0D51F-EA2F-81BA-25D4-7AFE5179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49242-A6B0-8818-740C-79F9DAAB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F4960-9F3C-12E3-E305-C8885C30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8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4186E-70A0-971E-6264-D075EFB1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511BC-2C26-BDF1-6016-5697F987F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4FDCD-1293-BB0A-07EE-679B7ACD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E887B-B8A6-428E-590E-04B576477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DC37A-15E8-7F2D-A213-8A18F0090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6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D8CBE-757A-3BD8-0494-9DF9A1BDB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8884F-09C8-0E34-7FB2-03ACEF965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76D90-8091-5D8B-6328-E1E5BA96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040F4-1C93-895A-435D-C58E6848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93AD3-E3DF-2E55-FBCC-D60A5B4C0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0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ED72D-3AE7-9A2D-BEF5-EA2745A8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CE126-1D5B-1735-3E63-41A5C9496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745EC-13F2-6817-C8F0-F05B1A466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6320C-2AA1-65D0-70E0-7BCEDBE6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2ABD5-E099-068B-89FC-A46705C22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5813A6-21D1-1D71-C1E8-636A0BEA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0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C0AF-5470-05DC-854F-BCB3E3E32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4DDFF-F24F-65C8-551F-D75CB5292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9F1A5-89AC-3E10-404B-F414A1919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9F4F3-3748-14A6-5E65-1FAC4E5DF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4D3EC8-BBB8-B6CA-056E-06AA3D31F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06D0C5-5CA6-65C8-08B8-709910131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4F620-881C-C94C-DF4D-85DF5F1A0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F6E40-880C-0FF1-6E78-841B1D86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EA8C6-1DD6-8324-C76E-AB11F81EA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A823B5-A65A-87C5-F68A-E3839BD6A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8EB26-03A6-4638-B3CD-1F977B1B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F2792E-6C5D-368F-CF85-2E1E0EE56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3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0DE78-8858-B0E8-C8F3-802716B5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2201E-15C1-ED87-897B-AAA0F999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5BD64-8F0B-914D-C461-564E8CED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1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87D97-828B-3F3E-F5FB-D569FE68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4564D-E849-2F62-2102-8D5458C79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48CD5-9CDA-2E4D-3F7A-6F13CD795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B5EBE-902E-A540-AD5C-47B34C073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F1751-F5CA-CFBC-5E43-FA850E04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6AA4A-DDB7-99E5-98CC-EEB97D3A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4E75C-4D04-B580-CD7B-DC881E7E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9A532-C0BC-1FAE-E570-F2E633396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A3B84-AC6D-CAED-708E-FFED30D25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736FA-1045-9FB5-41AF-352BBB59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B4226-A6C0-053E-D1A6-05E03375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1C9E9-BD6D-9A5A-FCC0-BD40F7091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D9735B-35FA-82BE-4CEF-A3C29A61F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84AD9-AC99-4ED0-1B4C-6B400CAFF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2F35C-F965-3F0C-45D4-7587DE0CA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056318-A682-BE44-A1BB-1D45EE37B0D5}" type="datetimeFigureOut">
              <a:rPr lang="en-US" smtClean="0"/>
              <a:t>4/8/25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3445D-0A4E-9EA1-67C2-3406240E8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D511E-DA92-1A9D-CA5C-A123198EB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5843AB-8FD7-5047-A98D-FDB23222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D26CE66-37A5-62EC-321D-179361B99EEE}"/>
              </a:ext>
            </a:extLst>
          </p:cNvPr>
          <p:cNvSpPr txBox="1"/>
          <p:nvPr/>
        </p:nvSpPr>
        <p:spPr>
          <a:xfrm>
            <a:off x="605481" y="840259"/>
            <a:ext cx="109110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Range Management Advisory Committee</a:t>
            </a:r>
          </a:p>
          <a:p>
            <a:pPr algn="ctr"/>
            <a:endParaRPr lang="en-US" sz="3600" dirty="0">
              <a:solidFill>
                <a:schemeClr val="bg1"/>
              </a:solidFill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State Lands Grazing License and Land Management subcommittee</a:t>
            </a:r>
          </a:p>
          <a:p>
            <a:pPr algn="ctr"/>
            <a:endParaRPr lang="en-US" sz="3600" dirty="0">
              <a:solidFill>
                <a:schemeClr val="bg1"/>
              </a:solidFill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Presentation to the California Board of Forestry and Fire Protection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April 9, 2025</a:t>
            </a:r>
          </a:p>
          <a:p>
            <a:pPr algn="ctr"/>
            <a:endParaRPr lang="en-US" sz="3600" dirty="0">
              <a:solidFill>
                <a:schemeClr val="bg1"/>
              </a:solidFill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First Presenter: Lawrence Ford, PhD, CRM #M70</a:t>
            </a:r>
          </a:p>
        </p:txBody>
      </p:sp>
    </p:spTree>
    <p:extLst>
      <p:ext uri="{BB962C8B-B14F-4D97-AF65-F5344CB8AC3E}">
        <p14:creationId xmlns:p14="http://schemas.microsoft.com/office/powerpoint/2010/main" val="317382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371883-4F5E-04C1-A0B7-B975A5048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5A1857-885E-B1B7-3850-B3238AF82729}"/>
              </a:ext>
            </a:extLst>
          </p:cNvPr>
          <p:cNvSpPr txBox="1"/>
          <p:nvPr/>
        </p:nvSpPr>
        <p:spPr>
          <a:xfrm>
            <a:off x="858794" y="123567"/>
            <a:ext cx="10589742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Range Management Advisory Committee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State Lands Grazing License and Land Management subcommittee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AB4292-6967-F670-5CFF-D7F2FA91F3F7}"/>
              </a:ext>
            </a:extLst>
          </p:cNvPr>
          <p:cNvSpPr txBox="1"/>
          <p:nvPr/>
        </p:nvSpPr>
        <p:spPr>
          <a:xfrm>
            <a:off x="963827" y="1712546"/>
            <a:ext cx="1037967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Introduction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RMAC Oversight and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Co-Authors and Contributors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Three SLGLLM Documents Combined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Guidebook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Grazing Agreement template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Management Action Plan (MAP) template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Documents developed over several years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Purposes</a:t>
            </a:r>
          </a:p>
        </p:txBody>
      </p:sp>
    </p:spTree>
    <p:extLst>
      <p:ext uri="{BB962C8B-B14F-4D97-AF65-F5344CB8AC3E}">
        <p14:creationId xmlns:p14="http://schemas.microsoft.com/office/powerpoint/2010/main" val="255238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522584-863F-12FD-308E-A70B7BAAF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6458EA-F233-D907-A900-CFE44F1901A2}"/>
              </a:ext>
            </a:extLst>
          </p:cNvPr>
          <p:cNvSpPr txBox="1"/>
          <p:nvPr/>
        </p:nvSpPr>
        <p:spPr>
          <a:xfrm>
            <a:off x="858794" y="123567"/>
            <a:ext cx="10589742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Range Management Advisory Committee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State Lands Grazing License and Land Management subcommittee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A095EC-255E-A1FA-DB8F-A8929178C9A9}"/>
              </a:ext>
            </a:extLst>
          </p:cNvPr>
          <p:cNvSpPr txBox="1"/>
          <p:nvPr/>
        </p:nvSpPr>
        <p:spPr>
          <a:xfrm>
            <a:off x="294502" y="1260389"/>
            <a:ext cx="116029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Introduction</a:t>
            </a:r>
          </a:p>
          <a:p>
            <a:pPr marL="342900" indent="-342900">
              <a:buAutoNum type="arabicPeriod"/>
            </a:pPr>
            <a:endParaRPr lang="en-US" sz="2400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RMAC Oversight and Support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Marc Horney, PhD – RMAC Chair; Professor, California Polytechnic State University, San Luis Obispo, CRM </a:t>
            </a:r>
            <a:r>
              <a:rPr lang="en-US" sz="2400" dirty="0" err="1">
                <a:solidFill>
                  <a:schemeClr val="bg1"/>
                </a:solidFill>
              </a:rPr>
              <a:t>Lic</a:t>
            </a:r>
            <a:r>
              <a:rPr lang="en-US" sz="2400" dirty="0">
                <a:solidFill>
                  <a:schemeClr val="bg1"/>
                </a:solidFill>
              </a:rPr>
              <a:t>. M83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Kristina Wolf, PhD – RMAC staff support, California State Board of Forestry &amp; Fire Protection; CRM </a:t>
            </a:r>
            <a:r>
              <a:rPr lang="en-US" sz="2400" dirty="0" err="1">
                <a:solidFill>
                  <a:schemeClr val="bg1"/>
                </a:solidFill>
              </a:rPr>
              <a:t>Lic</a:t>
            </a:r>
            <a:r>
              <a:rPr lang="en-US" sz="2400" dirty="0">
                <a:solidFill>
                  <a:schemeClr val="bg1"/>
                </a:solidFill>
              </a:rPr>
              <a:t>. M00122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SLGLLM Members and Contributors--four ranchers, six CRMs, lawyer, range conservation consultant, Wildlands, Board of Forestry and Fire Protection, State Dept of General Services including DGS Review Team, CDFW, CAL FIRE/Demonstration State Forests, USDA Farm Service Agency, USDA Forest Service, UCCE, public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(listed in </a:t>
            </a:r>
            <a:r>
              <a:rPr lang="en-US" sz="2400" dirty="0" err="1">
                <a:solidFill>
                  <a:schemeClr val="bg1"/>
                </a:solidFill>
              </a:rPr>
              <a:t>Chp</a:t>
            </a:r>
            <a:r>
              <a:rPr lang="en-US" sz="2400" dirty="0">
                <a:solidFill>
                  <a:schemeClr val="bg1"/>
                </a:solidFill>
              </a:rPr>
              <a:t>. 4 of Guidebook)</a:t>
            </a:r>
          </a:p>
        </p:txBody>
      </p:sp>
    </p:spTree>
    <p:extLst>
      <p:ext uri="{BB962C8B-B14F-4D97-AF65-F5344CB8AC3E}">
        <p14:creationId xmlns:p14="http://schemas.microsoft.com/office/powerpoint/2010/main" val="335938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E32844-5F51-7B7B-3DAA-D80E977C2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7579FAD-4A78-CE26-7FF3-43FB29D05E0C}"/>
              </a:ext>
            </a:extLst>
          </p:cNvPr>
          <p:cNvSpPr txBox="1"/>
          <p:nvPr/>
        </p:nvSpPr>
        <p:spPr>
          <a:xfrm>
            <a:off x="858794" y="123567"/>
            <a:ext cx="10589742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Range Management Advisory Committee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State Lands Grazing License and Land Management subcommittee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8DA978-D807-AF4B-8334-B94D902B3286}"/>
              </a:ext>
            </a:extLst>
          </p:cNvPr>
          <p:cNvSpPr txBox="1"/>
          <p:nvPr/>
        </p:nvSpPr>
        <p:spPr>
          <a:xfrm>
            <a:off x="294502" y="1536174"/>
            <a:ext cx="1160299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Introduction (cont’d)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 startAt="3"/>
            </a:pPr>
            <a:r>
              <a:rPr lang="en-US" sz="2400" dirty="0">
                <a:solidFill>
                  <a:schemeClr val="bg1"/>
                </a:solidFill>
              </a:rPr>
              <a:t>Primary Co-Authors</a:t>
            </a:r>
          </a:p>
          <a:p>
            <a:pPr marL="914400" lvl="1" indent="-457200">
              <a:buFont typeface="+mj-lt"/>
              <a:buAutoNum type="alphaUcPeriod" startAt="3"/>
            </a:pPr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sz="2400" dirty="0">
                <a:solidFill>
                  <a:schemeClr val="bg1"/>
                </a:solidFill>
              </a:rPr>
              <a:t>GRAZING AGREEMENT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Bart Cremers – RMAC member; WILDLANDS; rancher; CRM </a:t>
            </a:r>
            <a:r>
              <a:rPr lang="en-US" sz="2400" dirty="0" err="1">
                <a:solidFill>
                  <a:schemeClr val="bg1"/>
                </a:solidFill>
              </a:rPr>
              <a:t>Lic</a:t>
            </a:r>
            <a:r>
              <a:rPr lang="en-US" sz="2400" dirty="0">
                <a:solidFill>
                  <a:schemeClr val="bg1"/>
                </a:solidFill>
              </a:rPr>
              <a:t>. M92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sz="2400" dirty="0">
                <a:solidFill>
                  <a:schemeClr val="bg1"/>
                </a:solidFill>
              </a:rPr>
              <a:t>MANAGEMENT ACTION PLAN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Lawrence Ford, PhD – Rangeland Conservation Science (consultants), CRM </a:t>
            </a:r>
            <a:r>
              <a:rPr lang="en-US" sz="2400" dirty="0" err="1">
                <a:solidFill>
                  <a:schemeClr val="bg1"/>
                </a:solidFill>
              </a:rPr>
              <a:t>Lic</a:t>
            </a:r>
            <a:r>
              <a:rPr lang="en-US" sz="2400" dirty="0">
                <a:solidFill>
                  <a:schemeClr val="bg1"/>
                </a:solidFill>
              </a:rPr>
              <a:t>. M70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Jeanette Griffin – California Department of Fish &amp; Wildlife (CDFW)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Lance Criley – RMAC member; U.S. Department of Agriculture (USDA) United States Forest Service, CRM </a:t>
            </a:r>
            <a:r>
              <a:rPr lang="en-US" sz="2400" dirty="0" err="1">
                <a:solidFill>
                  <a:schemeClr val="bg1"/>
                </a:solidFill>
              </a:rPr>
              <a:t>Lic</a:t>
            </a:r>
            <a:r>
              <a:rPr lang="en-US" sz="2400" dirty="0">
                <a:solidFill>
                  <a:schemeClr val="bg1"/>
                </a:solidFill>
              </a:rPr>
              <a:t>. M99</a:t>
            </a:r>
          </a:p>
        </p:txBody>
      </p:sp>
    </p:spTree>
    <p:extLst>
      <p:ext uri="{BB962C8B-B14F-4D97-AF65-F5344CB8AC3E}">
        <p14:creationId xmlns:p14="http://schemas.microsoft.com/office/powerpoint/2010/main" val="132154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0919D2-AB47-DAC3-6C8C-73BE752E5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D92287-7681-95ED-967C-2918EEEAE1EE}"/>
              </a:ext>
            </a:extLst>
          </p:cNvPr>
          <p:cNvSpPr txBox="1"/>
          <p:nvPr/>
        </p:nvSpPr>
        <p:spPr>
          <a:xfrm>
            <a:off x="858794" y="123567"/>
            <a:ext cx="10589742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Range Management Advisory Committee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State Lands Grazing License and Land Management subcommittee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B52CB1-1796-61CA-9681-A7968BFB4F6D}"/>
              </a:ext>
            </a:extLst>
          </p:cNvPr>
          <p:cNvSpPr txBox="1"/>
          <p:nvPr/>
        </p:nvSpPr>
        <p:spPr>
          <a:xfrm>
            <a:off x="294502" y="1264325"/>
            <a:ext cx="1160299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bg1"/>
                </a:solidFill>
              </a:rPr>
              <a:t>Three SLGLLM documents combined</a:t>
            </a:r>
          </a:p>
          <a:p>
            <a:pPr marL="457200" indent="-457200">
              <a:buFont typeface="+mj-lt"/>
              <a:buAutoNum type="arabicPeriod" startAt="2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Guidebook (</a:t>
            </a:r>
            <a:r>
              <a:rPr lang="en-US" sz="2400" dirty="0" err="1">
                <a:solidFill>
                  <a:schemeClr val="bg1"/>
                </a:solidFill>
              </a:rPr>
              <a:t>Chps</a:t>
            </a:r>
            <a:r>
              <a:rPr lang="en-US" sz="2400" dirty="0">
                <a:solidFill>
                  <a:schemeClr val="bg1"/>
                </a:solidFill>
              </a:rPr>
              <a:t>. 1-4)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400" dirty="0">
                <a:solidFill>
                  <a:schemeClr val="bg1"/>
                </a:solidFill>
              </a:rPr>
              <a:t>Introduction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400" dirty="0">
                <a:solidFill>
                  <a:schemeClr val="bg1"/>
                </a:solidFill>
              </a:rPr>
              <a:t>Using the Guidebook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400" dirty="0">
                <a:solidFill>
                  <a:schemeClr val="bg1"/>
                </a:solidFill>
              </a:rPr>
              <a:t>Literature Cited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400" dirty="0">
                <a:solidFill>
                  <a:schemeClr val="bg1"/>
                </a:solidFill>
              </a:rPr>
              <a:t>Committee Members and Authorship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400" dirty="0">
                <a:solidFill>
                  <a:schemeClr val="bg1"/>
                </a:solidFill>
              </a:rPr>
              <a:t>Certified Rangeland Managers—prepare MAPs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400" dirty="0">
                <a:solidFill>
                  <a:schemeClr val="bg1"/>
                </a:solidFill>
              </a:rPr>
              <a:t>Supplemental Resources</a:t>
            </a:r>
          </a:p>
          <a:p>
            <a:pPr marL="914400" lvl="1" indent="-457200">
              <a:buFont typeface="+mj-lt"/>
              <a:buAutoNum type="alphaUcPeriod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Grazing Agreement Template (discussed in </a:t>
            </a:r>
            <a:r>
              <a:rPr lang="en-US" sz="2400" dirty="0" err="1">
                <a:solidFill>
                  <a:schemeClr val="bg1"/>
                </a:solidFill>
              </a:rPr>
              <a:t>Chp</a:t>
            </a:r>
            <a:r>
              <a:rPr lang="en-US" sz="2400" dirty="0">
                <a:solidFill>
                  <a:schemeClr val="bg1"/>
                </a:solidFill>
              </a:rPr>
              <a:t>. 7; template in Appendix C)</a:t>
            </a:r>
          </a:p>
          <a:p>
            <a:pPr marL="914400" lvl="1" indent="-457200">
              <a:buFont typeface="+mj-lt"/>
              <a:buAutoNum type="alphaUcPeriod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Management Action Plan (MAP) Template (discussed in </a:t>
            </a:r>
            <a:r>
              <a:rPr lang="en-US" sz="2400" dirty="0" err="1">
                <a:solidFill>
                  <a:schemeClr val="bg1"/>
                </a:solidFill>
              </a:rPr>
              <a:t>Chp</a:t>
            </a:r>
            <a:r>
              <a:rPr lang="en-US" sz="2400" dirty="0">
                <a:solidFill>
                  <a:schemeClr val="bg1"/>
                </a:solidFill>
              </a:rPr>
              <a:t>. 8; template in Appendix D)</a:t>
            </a:r>
          </a:p>
        </p:txBody>
      </p:sp>
    </p:spTree>
    <p:extLst>
      <p:ext uri="{BB962C8B-B14F-4D97-AF65-F5344CB8AC3E}">
        <p14:creationId xmlns:p14="http://schemas.microsoft.com/office/powerpoint/2010/main" val="27580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E79211-15C5-4544-382F-EE39F85BD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40CDB1A-BB93-A98C-C877-9FE05186536E}"/>
              </a:ext>
            </a:extLst>
          </p:cNvPr>
          <p:cNvSpPr txBox="1"/>
          <p:nvPr/>
        </p:nvSpPr>
        <p:spPr>
          <a:xfrm>
            <a:off x="858794" y="123567"/>
            <a:ext cx="10589742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Range Management Advisory Committee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State Lands Grazing License and Land Management subcommittee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DE5D0F-062D-4A21-5B4E-51022D5C8837}"/>
              </a:ext>
            </a:extLst>
          </p:cNvPr>
          <p:cNvSpPr txBox="1"/>
          <p:nvPr/>
        </p:nvSpPr>
        <p:spPr>
          <a:xfrm>
            <a:off x="294502" y="1943946"/>
            <a:ext cx="1160299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>
                <a:solidFill>
                  <a:schemeClr val="bg1"/>
                </a:solidFill>
              </a:rPr>
              <a:t>Documents Developed Over Several Years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 Reviews and Input (identified in 1.B.)</a:t>
            </a:r>
          </a:p>
          <a:p>
            <a:pPr marL="914400" lvl="1" indent="-457200">
              <a:buFont typeface="+mj-lt"/>
              <a:buAutoNum type="alphaUcPeriod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Fit as many special requirements into docs as feasible, legal, and reasonable, and approved by DGS as meeting their state contracting requirements</a:t>
            </a:r>
          </a:p>
          <a:p>
            <a:pPr marL="914400" lvl="1" indent="-457200">
              <a:buFont typeface="+mj-lt"/>
              <a:buAutoNum type="alphaUcPeriod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Deferred many suggested elements to judgment of preparing professionals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>
                <a:solidFill>
                  <a:schemeClr val="bg1"/>
                </a:solidFill>
              </a:rPr>
              <a:t>Ask K. Wolf for more detail…</a:t>
            </a:r>
          </a:p>
        </p:txBody>
      </p:sp>
    </p:spTree>
    <p:extLst>
      <p:ext uri="{BB962C8B-B14F-4D97-AF65-F5344CB8AC3E}">
        <p14:creationId xmlns:p14="http://schemas.microsoft.com/office/powerpoint/2010/main" val="419786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64A45A-DB5B-025F-B02A-DBAA96DEB7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295044-F1C6-1CF6-0090-F29B722103BD}"/>
              </a:ext>
            </a:extLst>
          </p:cNvPr>
          <p:cNvSpPr txBox="1"/>
          <p:nvPr/>
        </p:nvSpPr>
        <p:spPr>
          <a:xfrm>
            <a:off x="858794" y="123567"/>
            <a:ext cx="10589742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Range Management Advisory Committee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State Lands Grazing License and Land Management subcommittee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5D8694-AC6E-209B-8C33-D020CCE92E9D}"/>
              </a:ext>
            </a:extLst>
          </p:cNvPr>
          <p:cNvSpPr txBox="1"/>
          <p:nvPr/>
        </p:nvSpPr>
        <p:spPr>
          <a:xfrm>
            <a:off x="121507" y="1225347"/>
            <a:ext cx="1160299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>
                <a:solidFill>
                  <a:schemeClr val="bg1"/>
                </a:solidFill>
              </a:rPr>
              <a:t>Purposes</a:t>
            </a:r>
          </a:p>
          <a:p>
            <a:pPr marL="457200" indent="-457200">
              <a:buFont typeface="+mj-lt"/>
              <a:buAutoNum type="arabicPeriod" startAt="4"/>
            </a:pP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Recommendations of RMAC for clarifications and updates based on current scholarship and expert applications to achieve conservation goals related to grazing</a:t>
            </a:r>
            <a:endParaRPr lang="en-US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Filling the need to propose a new widely-accepted standard among various agencies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Primarily for use by state agencies managing rangelands but applicable for federal agencies, land trusts, municipal agencies, and professionals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Identify key and required (with— *; as well as less priority—no *) elements for planning and grazing agreements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Adaptable to each CA region (with different range vegetation and special resources) as determined by specialist professionals (usually CRMs); scalable for regions with tiering to specific sites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560</Words>
  <Application>Microsoft Macintosh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Lawrence D Ford</dc:creator>
  <cp:lastModifiedBy>Lawrence D Ford</cp:lastModifiedBy>
  <cp:revision>8</cp:revision>
  <dcterms:created xsi:type="dcterms:W3CDTF">2025-04-08T21:17:52Z</dcterms:created>
  <dcterms:modified xsi:type="dcterms:W3CDTF">2025-04-09T00:49:19Z</dcterms:modified>
</cp:coreProperties>
</file>