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sldIdLst>
    <p:sldId id="256" r:id="rId2"/>
    <p:sldId id="263" r:id="rId3"/>
    <p:sldId id="265" r:id="rId4"/>
    <p:sldId id="259" r:id="rId5"/>
    <p:sldId id="258" r:id="rId6"/>
    <p:sldId id="264" r:id="rId7"/>
    <p:sldId id="268" r:id="rId8"/>
    <p:sldId id="269" r:id="rId9"/>
    <p:sldId id="257" r:id="rId10"/>
    <p:sldId id="271" r:id="rId11"/>
    <p:sldId id="260" r:id="rId12"/>
    <p:sldId id="261" r:id="rId13"/>
    <p:sldId id="26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20" d="100"/>
          <a:sy n="120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281" d="100"/>
          <a:sy n="281" d="100"/>
        </p:scale>
        <p:origin x="204" y="-18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1D3EE-A972-41EE-95F8-89BB8543B83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19D74-0DFA-4F80-B1D0-65ED7FAD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1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360 Planning = plan for a 10-month schedule of working days allowing for planning, design, estimating, permitting, contracting, materials purchase and weather delays </a:t>
            </a:r>
          </a:p>
          <a:p>
            <a:r>
              <a:rPr lang="en-US" dirty="0"/>
              <a:t>Obtain parcel map from County Tax Assessor and evaluate deed allowances/restrictions with a certified title officer. </a:t>
            </a:r>
          </a:p>
          <a:p>
            <a:r>
              <a:rPr lang="en-US" dirty="0"/>
              <a:t>If legal property lines are disputable, consider hiring a California licensed Land Surveyor to provide written concurrence of recorded parcel map and a survey with field marking (“staking”) of legal property boundary to avoid violating municipal land use law.</a:t>
            </a:r>
          </a:p>
          <a:p>
            <a:r>
              <a:rPr lang="en-US" dirty="0"/>
              <a:t>Communicate 1:1 with adjacent property owners regarding property lines, overall schedule and scope of upcoming Zone Zero work. </a:t>
            </a:r>
          </a:p>
          <a:p>
            <a:r>
              <a:rPr lang="en-US" dirty="0"/>
              <a:t>Obtain local jurisdictional natural resource protection requirements, (i.e., watercourse setbacks, protection of native tree species, exterior lighting and noise limitations;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19D74-0DFA-4F80-B1D0-65ED7FADC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7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9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1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5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7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8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2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25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c.ca.gov/act/" TargetMode="External"/><Relationship Id="rId2" Type="http://schemas.openxmlformats.org/officeDocument/2006/relationships/hyperlink" Target="https://leginfo.legislature.ca.gov/faces/codes_displaySection.xhtml?sectionNum=5615&amp;lawCode=BP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009AB-7607-7993-29DC-85F6C6D29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Zone Zero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BF7FC-A3E9-32F3-0157-30E5FDBC1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5100762" cy="15240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Private Property Example</a:t>
            </a:r>
          </a:p>
          <a:p>
            <a:pPr algn="l"/>
            <a:r>
              <a:rPr lang="en-US" dirty="0"/>
              <a:t>Lisa Worthington</a:t>
            </a:r>
          </a:p>
          <a:p>
            <a:pPr algn="l"/>
            <a:r>
              <a:rPr lang="en-US" dirty="0"/>
              <a:t>California Licensed Landscape Architect #5879</a:t>
            </a:r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D3C4EF76-6E1A-547D-866F-21BBA85CCB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53" r="19936" b="-2"/>
          <a:stretch/>
        </p:blipFill>
        <p:spPr>
          <a:xfrm>
            <a:off x="297429" y="761990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7DB6CD-8E9E-4643-B3B6-01BD80429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395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EF87B-C977-37E3-7FB9-D31B05A54162}"/>
              </a:ext>
            </a:extLst>
          </p:cNvPr>
          <p:cNvSpPr/>
          <p:nvPr/>
        </p:nvSpPr>
        <p:spPr>
          <a:xfrm rot="8057663">
            <a:off x="7465629" y="3121882"/>
            <a:ext cx="373490" cy="20426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1EBC7-C3D7-2C43-CFC6-87F1D187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" y="0"/>
            <a:ext cx="11792423" cy="69815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AC53E4-244B-793C-8D3F-E486F08B9A23}"/>
              </a:ext>
            </a:extLst>
          </p:cNvPr>
          <p:cNvSpPr/>
          <p:nvPr/>
        </p:nvSpPr>
        <p:spPr>
          <a:xfrm>
            <a:off x="492981" y="763325"/>
            <a:ext cx="2520563" cy="278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452B80-7CB6-C354-E029-DD929B4A1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627" y="657225"/>
            <a:ext cx="2143125" cy="2771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BDBF53-CFF0-021A-D67B-3E1742EEA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302" y="1558456"/>
            <a:ext cx="20764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C2DA1BA-2DCA-0DC1-D6E7-A92DA755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2" y="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B34D0F1-A523-06A0-66B4-30C7D42A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5EB71C6-49BF-C74F-8B12-233D2CDB2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66" y="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22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391CF3B5-5913-2326-8E99-DB6C7DEFC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1FED9D-E273-121A-3573-F27A0331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74" y="0"/>
            <a:ext cx="812799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20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8449BEF-3489-DC79-169D-7A5FA5B9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43" y="0"/>
            <a:ext cx="7780257" cy="583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78D8813E-E597-6E13-AD0D-B5E43947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66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131B46-6763-7CA7-AEA9-32DC2E729DBC}"/>
              </a:ext>
            </a:extLst>
          </p:cNvPr>
          <p:cNvSpPr txBox="1"/>
          <p:nvPr/>
        </p:nvSpPr>
        <p:spPr>
          <a:xfrm>
            <a:off x="739471" y="1311966"/>
            <a:ext cx="10821725" cy="406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 Property </a:t>
            </a:r>
          </a:p>
          <a:p>
            <a:endParaRPr lang="en-US" dirty="0"/>
          </a:p>
          <a:p>
            <a:r>
              <a:rPr lang="en-US" dirty="0"/>
              <a:t>Zone Zero Scope of Work – STEP 1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Stake property lines and 5’ Zone Zero boundaries around entire structure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Complete 511 underground utility line marking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Complete 360 walk-thru and identify weaknesses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Determine risk tolerance, budget, time frame, hiring professionals to support adaptation vision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Maximize focus and investment in Zone Zero plus expand active outdoor space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Target other benefits, such as reducing irrigation water use by atleast 50% property-wide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Evaluate pathways/circulation patterns – opportunity to widen or add ADA compliance</a:t>
            </a:r>
          </a:p>
        </p:txBody>
      </p:sp>
    </p:spTree>
    <p:extLst>
      <p:ext uri="{BB962C8B-B14F-4D97-AF65-F5344CB8AC3E}">
        <p14:creationId xmlns:p14="http://schemas.microsoft.com/office/powerpoint/2010/main" val="330696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9854FE-1056-5790-6783-D51D003D3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38" y="1202966"/>
            <a:ext cx="11342124" cy="4124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D4BF50-4002-3A47-55BB-4F99BFCDF6B4}"/>
              </a:ext>
            </a:extLst>
          </p:cNvPr>
          <p:cNvSpPr txBox="1"/>
          <p:nvPr/>
        </p:nvSpPr>
        <p:spPr>
          <a:xfrm>
            <a:off x="1216550" y="4651514"/>
            <a:ext cx="240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Established in 1899 Frank Law Olmstead</a:t>
            </a:r>
          </a:p>
        </p:txBody>
      </p:sp>
    </p:spTree>
    <p:extLst>
      <p:ext uri="{BB962C8B-B14F-4D97-AF65-F5344CB8AC3E}">
        <p14:creationId xmlns:p14="http://schemas.microsoft.com/office/powerpoint/2010/main" val="336501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627C9B-467F-9BC7-07E8-2F16108B8275}"/>
              </a:ext>
            </a:extLst>
          </p:cNvPr>
          <p:cNvSpPr txBox="1"/>
          <p:nvPr/>
        </p:nvSpPr>
        <p:spPr>
          <a:xfrm>
            <a:off x="482502" y="1028343"/>
            <a:ext cx="112269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California licensed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Landscape Architects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(Division 3, Chapter 3.5 </a:t>
            </a:r>
            <a:r>
              <a:rPr lang="en-US" sz="1800" u="sng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BPC Section 5615-5615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are licensed professionals by the California Architects Board – Landscape Architecture Committee in compliance with </a:t>
            </a:r>
            <a:r>
              <a:rPr lang="en-US" sz="1800" u="sng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Landscape Architect’s Practice Act</a:t>
            </a: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,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which includes education and licensure eligibility at the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level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 the Council of Landscape Architectural Registration Boards (CLARB), and five exams, the National Landscape Architect Registration Examination (LARE) and the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California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Supplemental Examination (CSE) to practice in California.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Legal 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Practice and Administration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Land 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Grading and Stormwater Drainage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Site 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Planning and Design Plan Preparation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CEQA/NEPA Environmental Analysis and Compliance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Construction Estimation and Specifications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Construction Detail Preparation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California-Specific Standards, including 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ater 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</a:t>
            </a: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onservation, Energy Conservation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Applying the Zone Zero standards to a private property (example) was a voluntary effort to use knowledge, skills and abilities 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 professional practice to a Property Level -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Wildfire Mitigation Discount program (State Farm)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6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BBFA-2D8E-241B-E4AC-C2BEF848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A3B4A-6507-BC4B-C711-1E3FCB487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74A52-9B10-FA4A-B741-7F8992368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47" y="0"/>
            <a:ext cx="556625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64023-1FC4-66D4-E1BE-8BAE0FF1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565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1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4E54-0D32-525F-B29E-C01E0627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E65D2-FDF9-5A31-D725-C3EA4D6B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walk-around “360 planning” </a:t>
            </a:r>
          </a:p>
          <a:p>
            <a:r>
              <a:rPr lang="en-US" dirty="0"/>
              <a:t>Obtain legal parcel map and review property boundaries</a:t>
            </a:r>
          </a:p>
          <a:p>
            <a:r>
              <a:rPr lang="en-US" dirty="0"/>
              <a:t>Understand basic Municipal Land Use law for private property and regulations related to local jurisdiction</a:t>
            </a:r>
          </a:p>
          <a:p>
            <a:r>
              <a:rPr lang="en-US" dirty="0"/>
              <a:t>Communicate 1:1 with adjacent property owners</a:t>
            </a:r>
          </a:p>
          <a:p>
            <a:r>
              <a:rPr lang="en-US" dirty="0"/>
              <a:t>Evaluate natural resource protection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3779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EF36-C599-E791-324B-C9B95C88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1E82E-CC0E-6DE9-BE02-2C0D2513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Property owners have intrinsic rights to modify their landscape, but renters of property do not without the owner’s written permission </a:t>
            </a:r>
          </a:p>
          <a:p>
            <a:r>
              <a:rPr lang="en-US" dirty="0"/>
              <a:t>State law requires vegetative clearing up to 100’ from the structure in Zones to establish defensible space, ending at the legal property line.  </a:t>
            </a:r>
          </a:p>
          <a:p>
            <a:r>
              <a:rPr lang="en-US" dirty="0"/>
              <a:t> Zones are measurable </a:t>
            </a:r>
          </a:p>
          <a:p>
            <a:r>
              <a:rPr lang="en-US" dirty="0"/>
              <a:t>The first 0-5’ around a home are especially vulnerable to ignition</a:t>
            </a:r>
          </a:p>
          <a:p>
            <a:r>
              <a:rPr lang="en-US" dirty="0"/>
              <a:t>Residential property owner is the recorded “owner-of-record,” available through the County tax assessor</a:t>
            </a:r>
          </a:p>
          <a:p>
            <a:r>
              <a:rPr lang="en-US" dirty="0"/>
              <a:t>Property-level fire risk scores are not public information.  A property’s Fire Factor (risk score) is assigned by a homeowner’s insurance company.  More specific probabilistic risk of wildfire is based on vegetation, topography and fire weather in the surrounding area.</a:t>
            </a:r>
          </a:p>
        </p:txBody>
      </p:sp>
    </p:spTree>
    <p:extLst>
      <p:ext uri="{BB962C8B-B14F-4D97-AF65-F5344CB8AC3E}">
        <p14:creationId xmlns:p14="http://schemas.microsoft.com/office/powerpoint/2010/main" val="112380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557ADC-A0EA-6A21-FBED-FF9DFA33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413" y="0"/>
            <a:ext cx="6771588" cy="60647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57AD1C3-D2E8-126A-D17E-6010514D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1" y="1759669"/>
            <a:ext cx="6491078" cy="3338661"/>
          </a:xfrm>
        </p:spPr>
        <p:txBody>
          <a:bodyPr>
            <a:normAutofit/>
          </a:bodyPr>
          <a:lstStyle/>
          <a:p>
            <a:r>
              <a:rPr lang="en-US" sz="3600" dirty="0"/>
              <a:t>Wildfire Adaptation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Collective Action - Community Members </a:t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3919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30FDC9-7CB7-1521-7D39-8F4536BC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1" y="1759669"/>
            <a:ext cx="6127612" cy="3338661"/>
          </a:xfrm>
        </p:spPr>
        <p:txBody>
          <a:bodyPr>
            <a:normAutofit/>
          </a:bodyPr>
          <a:lstStyle/>
          <a:p>
            <a:r>
              <a:rPr lang="en-US" sz="3600" dirty="0"/>
              <a:t>Wildfire Adaptation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200" dirty="0"/>
              <a:t>Zone Zero = </a:t>
            </a:r>
            <a:br>
              <a:rPr lang="en-US" sz="2200" dirty="0"/>
            </a:br>
            <a:r>
              <a:rPr lang="en-US" sz="2200" dirty="0"/>
              <a:t>Property Level Adaptation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D7E53-5EB8-5F63-FF99-4B140ADA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31" t="14350" r="33583" b="8426"/>
          <a:stretch/>
        </p:blipFill>
        <p:spPr>
          <a:xfrm>
            <a:off x="4289196" y="0"/>
            <a:ext cx="7902804" cy="60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7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131B46-6763-7CA7-AEA9-32DC2E729DBC}"/>
              </a:ext>
            </a:extLst>
          </p:cNvPr>
          <p:cNvSpPr txBox="1"/>
          <p:nvPr/>
        </p:nvSpPr>
        <p:spPr>
          <a:xfrm>
            <a:off x="659959" y="596348"/>
            <a:ext cx="1014450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 Property </a:t>
            </a:r>
          </a:p>
          <a:p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1 Year (2023)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Placer County, City of Auburn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HOA 227 +/- homes adjacent to 40,000 acres State Park lands in American River Canyon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Fire Wise Community Certification completed for perimeter of neighborhood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Home values $650,000 - $1.2M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Neighborhood includes Moderate and High Fire Hazard Severity Zone (FHSZ) areas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All Zone Zero principles were considered in redesign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Property size = .45 acre 150’ x 126’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5 months - $9,000 </a:t>
            </a:r>
            <a:r>
              <a:rPr lang="en-US" b="1" dirty="0"/>
              <a:t>Home Hardening </a:t>
            </a:r>
            <a:r>
              <a:rPr lang="en-US" dirty="0"/>
              <a:t>elements completed first (August to December)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7 months – $13,000 </a:t>
            </a:r>
            <a:r>
              <a:rPr lang="en-US" b="1" dirty="0"/>
              <a:t>Zone Zero </a:t>
            </a:r>
            <a:r>
              <a:rPr lang="en-US" dirty="0"/>
              <a:t>Defensible Space elements completed (January to July)</a:t>
            </a:r>
          </a:p>
          <a:p>
            <a:pPr>
              <a:lnSpc>
                <a:spcPct val="150000"/>
              </a:lnSpc>
            </a:pPr>
            <a:r>
              <a:rPr lang="en-US" dirty="0"/>
              <a:t>Total budget - $22,000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24356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18533</TotalTime>
  <Words>709</Words>
  <Application>Microsoft Office PowerPoint</Application>
  <PresentationFormat>Widescreen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Avenir Next LT Pro</vt:lpstr>
      <vt:lpstr>Avenir Next LT Pro Light</vt:lpstr>
      <vt:lpstr>Sitka Subheading</vt:lpstr>
      <vt:lpstr>PebbleVTI</vt:lpstr>
      <vt:lpstr>Zone Zero</vt:lpstr>
      <vt:lpstr>PowerPoint Presentation</vt:lpstr>
      <vt:lpstr>PowerPoint Presentation</vt:lpstr>
      <vt:lpstr>PowerPoint Presentation</vt:lpstr>
      <vt:lpstr>Where do I begin?</vt:lpstr>
      <vt:lpstr>Disclaimer</vt:lpstr>
      <vt:lpstr>Wildfire Adaptation  Collective Action - Community Members  </vt:lpstr>
      <vt:lpstr>Wildfire Adaptation   Zone Zero =  Property Level Adaptation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Caltrans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Worthington, Lisa A@DOT</dc:creator>
  <cp:lastModifiedBy>Worthington, Lisa A@DOT</cp:lastModifiedBy>
  <cp:revision>14</cp:revision>
  <dcterms:created xsi:type="dcterms:W3CDTF">2025-04-29T18:27:35Z</dcterms:created>
  <dcterms:modified xsi:type="dcterms:W3CDTF">2025-05-12T15:21:34Z</dcterms:modified>
</cp:coreProperties>
</file>