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
  </p:notesMasterIdLst>
  <p:sldIdLst>
    <p:sldId id="256" r:id="rId2"/>
  </p:sldIdLst>
  <p:sldSz cx="43891200" cy="32918400"/>
  <p:notesSz cx="6858000" cy="9144000"/>
  <p:embeddedFontLst>
    <p:embeddedFont>
      <p:font typeface="Aharoni" panose="02010803020104030203" pitchFamily="2" charset="-79"/>
      <p:bold r:id="rId4"/>
    </p:embeddedFont>
    <p:embeddedFont>
      <p:font typeface="Georgia" panose="02040502050405020303" pitchFamily="18" charset="0"/>
      <p:regular r:id="rId5"/>
      <p:bold r:id="rId6"/>
      <p:italic r:id="rId7"/>
      <p:boldItalic r:id="rId8"/>
    </p:embeddedFont>
    <p:embeddedFont>
      <p:font typeface="Open Sans" panose="020B0606030504020204" pitchFamily="34" charset="0"/>
      <p:regular r:id="rId9"/>
      <p:bold r:id="rId10"/>
      <p:italic r:id="rId11"/>
      <p:boldItalic r:id="rId12"/>
    </p:embeddedFont>
    <p:embeddedFont>
      <p:font typeface="Play" panose="020B0604020202020204" charset="0"/>
      <p:regular r:id="rId13"/>
      <p:bold r:id="rId14"/>
    </p:embeddedFont>
    <p:embeddedFont>
      <p:font typeface="Stratum2 Black" panose="020B0506030000020004" pitchFamily="34" charset="0"/>
      <p:bold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089"/>
    <a:srgbClr val="D73F09"/>
    <a:srgbClr val="A7AC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18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ableStyles" Target="tableStyle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5486400" y="5387342"/>
            <a:ext cx="32918400" cy="114604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5486400" y="17289782"/>
            <a:ext cx="32918400" cy="794765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23237" y="1752603"/>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3023239" y="8069582"/>
            <a:ext cx="18568033"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3023239" y="12024360"/>
            <a:ext cx="18568033" cy="176860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22219920" y="8069582"/>
            <a:ext cx="18659477" cy="39547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22219920" y="12024360"/>
            <a:ext cx="18659477" cy="1768602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17520" y="1752603"/>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023239" y="2194560"/>
            <a:ext cx="14156053"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8659477" y="4739642"/>
            <a:ext cx="22219920" cy="233934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3023239" y="9875520"/>
            <a:ext cx="14156053"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3023239" y="2194560"/>
            <a:ext cx="14156053" cy="7680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8659477" y="4739642"/>
            <a:ext cx="22219920" cy="23393400"/>
          </a:xfrm>
          <a:prstGeom prst="rect">
            <a:avLst/>
          </a:prstGeom>
          <a:noFill/>
          <a:ln>
            <a:noFill/>
          </a:ln>
        </p:spPr>
      </p:sp>
      <p:sp>
        <p:nvSpPr>
          <p:cNvPr id="64" name="Google Shape;64;p10"/>
          <p:cNvSpPr txBox="1">
            <a:spLocks noGrp="1"/>
          </p:cNvSpPr>
          <p:nvPr>
            <p:ph type="body" idx="1"/>
          </p:nvPr>
        </p:nvSpPr>
        <p:spPr>
          <a:xfrm>
            <a:off x="3023239" y="9875520"/>
            <a:ext cx="14156053" cy="182956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017520" y="1752603"/>
            <a:ext cx="37856160" cy="6362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02389" y="278131"/>
            <a:ext cx="20886422" cy="37856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2193249" y="10968991"/>
            <a:ext cx="27896822" cy="94640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990849" y="1779271"/>
            <a:ext cx="27896822" cy="278434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17520" y="1752603"/>
            <a:ext cx="37856160" cy="6362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17520" y="8763000"/>
            <a:ext cx="37856160" cy="2088642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3017520" y="30510482"/>
            <a:ext cx="9875520" cy="1752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14538960" y="30510482"/>
            <a:ext cx="14813280" cy="175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30998160" y="30510482"/>
            <a:ext cx="9875520" cy="1752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p:nvPr/>
        </p:nvSpPr>
        <p:spPr>
          <a:xfrm>
            <a:off x="0" y="-190500"/>
            <a:ext cx="43891200" cy="6174000"/>
          </a:xfrm>
          <a:prstGeom prst="rect">
            <a:avLst/>
          </a:prstGeom>
          <a:solidFill>
            <a:srgbClr val="D73F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i="0" u="none" strike="noStrike" cap="none">
              <a:solidFill>
                <a:schemeClr val="lt1"/>
              </a:solidFill>
              <a:latin typeface="Aharoni"/>
              <a:ea typeface="Aharoni"/>
              <a:cs typeface="Aharoni"/>
              <a:sym typeface="Aharoni"/>
            </a:endParaRPr>
          </a:p>
        </p:txBody>
      </p:sp>
      <p:sp>
        <p:nvSpPr>
          <p:cNvPr id="85" name="Google Shape;85;p13"/>
          <p:cNvSpPr/>
          <p:nvPr/>
        </p:nvSpPr>
        <p:spPr>
          <a:xfrm>
            <a:off x="32307550" y="-190500"/>
            <a:ext cx="11858100" cy="33108900"/>
          </a:xfrm>
          <a:prstGeom prst="rect">
            <a:avLst/>
          </a:prstGeom>
          <a:solidFill>
            <a:srgbClr val="A7AC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3"/>
          <p:cNvSpPr txBox="1"/>
          <p:nvPr/>
        </p:nvSpPr>
        <p:spPr>
          <a:xfrm>
            <a:off x="1423925" y="1143275"/>
            <a:ext cx="303057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0" b="1" dirty="0">
                <a:solidFill>
                  <a:schemeClr val="lt1"/>
                </a:solidFill>
                <a:latin typeface="Stratum2 Black" panose="020B0506030000020004" pitchFamily="34" charset="0"/>
                <a:ea typeface="Aharoni"/>
                <a:cs typeface="Aharoni"/>
                <a:sym typeface="Aharoni"/>
              </a:rPr>
              <a:t>COMPARING PASSIVE TRAPPING METHODS FOR SAMPLING FOREST POLLINATORS</a:t>
            </a:r>
            <a:endParaRPr lang="en-US" sz="11000" b="0" i="0" u="none" strike="noStrike" cap="none" dirty="0">
              <a:solidFill>
                <a:schemeClr val="lt1"/>
              </a:solidFill>
              <a:latin typeface="Stratum2 Black" panose="020B0506030000020004" pitchFamily="34" charset="0"/>
              <a:sym typeface="Arial"/>
            </a:endParaRPr>
          </a:p>
        </p:txBody>
      </p:sp>
      <p:cxnSp>
        <p:nvCxnSpPr>
          <p:cNvPr id="87" name="Google Shape;87;p13"/>
          <p:cNvCxnSpPr/>
          <p:nvPr/>
        </p:nvCxnSpPr>
        <p:spPr>
          <a:xfrm rot="10800000">
            <a:off x="1639775" y="992700"/>
            <a:ext cx="29874000" cy="0"/>
          </a:xfrm>
          <a:prstGeom prst="straightConnector1">
            <a:avLst/>
          </a:prstGeom>
          <a:noFill/>
          <a:ln w="38100" cap="flat" cmpd="sng">
            <a:solidFill>
              <a:schemeClr val="dk1"/>
            </a:solidFill>
            <a:prstDash val="solid"/>
            <a:miter lim="800000"/>
            <a:headEnd type="none" w="sm" len="sm"/>
            <a:tailEnd type="none" w="sm" len="sm"/>
          </a:ln>
        </p:spPr>
      </p:cxnSp>
      <p:sp>
        <p:nvSpPr>
          <p:cNvPr id="88" name="Google Shape;88;p13"/>
          <p:cNvSpPr txBox="1"/>
          <p:nvPr/>
        </p:nvSpPr>
        <p:spPr>
          <a:xfrm>
            <a:off x="1423925" y="4341550"/>
            <a:ext cx="25238054" cy="80012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0" dirty="0">
                <a:solidFill>
                  <a:schemeClr val="dk1"/>
                </a:solidFill>
                <a:latin typeface="Georgia" panose="02040502050405020303" pitchFamily="18" charset="0"/>
                <a:ea typeface="Times New Roman"/>
                <a:cs typeface="Times New Roman"/>
                <a:sym typeface="Times New Roman"/>
              </a:rPr>
              <a:t>Christoph Anderson, Megan </a:t>
            </a:r>
            <a:r>
              <a:rPr lang="en-US" sz="7000" dirty="0" err="1">
                <a:solidFill>
                  <a:schemeClr val="dk1"/>
                </a:solidFill>
                <a:latin typeface="Georgia" panose="02040502050405020303" pitchFamily="18" charset="0"/>
                <a:ea typeface="Times New Roman"/>
                <a:cs typeface="Times New Roman"/>
                <a:sym typeface="Times New Roman"/>
              </a:rPr>
              <a:t>Sampognaro</a:t>
            </a:r>
            <a:r>
              <a:rPr lang="en-US" sz="7000" dirty="0">
                <a:solidFill>
                  <a:schemeClr val="dk1"/>
                </a:solidFill>
                <a:latin typeface="Georgia" panose="02040502050405020303" pitchFamily="18" charset="0"/>
                <a:ea typeface="Times New Roman"/>
                <a:cs typeface="Times New Roman"/>
                <a:sym typeface="Times New Roman"/>
              </a:rPr>
              <a:t>, Dr. James W. Rivers</a:t>
            </a:r>
            <a:endParaRPr sz="7000" dirty="0">
              <a:solidFill>
                <a:schemeClr val="dk1"/>
              </a:solidFill>
              <a:latin typeface="Georgia" panose="02040502050405020303" pitchFamily="18" charset="0"/>
              <a:ea typeface="Times New Roman"/>
              <a:cs typeface="Times New Roman"/>
              <a:sym typeface="Times New Roman"/>
            </a:endParaRPr>
          </a:p>
        </p:txBody>
      </p:sp>
      <p:sp>
        <p:nvSpPr>
          <p:cNvPr id="89" name="Google Shape;89;p13"/>
          <p:cNvSpPr txBox="1"/>
          <p:nvPr/>
        </p:nvSpPr>
        <p:spPr>
          <a:xfrm>
            <a:off x="1305000" y="6155350"/>
            <a:ext cx="9408300" cy="110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8500" u="sng" dirty="0">
                <a:solidFill>
                  <a:srgbClr val="D73F09"/>
                </a:solidFill>
                <a:latin typeface="Georgia" panose="02040502050405020303" pitchFamily="18" charset="0"/>
                <a:ea typeface="Times New Roman"/>
                <a:cs typeface="Times New Roman"/>
                <a:sym typeface="Times New Roman"/>
              </a:rPr>
              <a:t>INTRODUCTION</a:t>
            </a:r>
            <a:endParaRPr sz="8500" u="sng" dirty="0">
              <a:solidFill>
                <a:srgbClr val="D73F09"/>
              </a:solidFill>
              <a:latin typeface="Georgia" panose="02040502050405020303" pitchFamily="18" charset="0"/>
              <a:ea typeface="Times New Roman"/>
              <a:cs typeface="Times New Roman"/>
              <a:sym typeface="Times New Roman"/>
            </a:endParaRPr>
          </a:p>
        </p:txBody>
      </p:sp>
      <p:sp>
        <p:nvSpPr>
          <p:cNvPr id="90" name="Google Shape;90;p13"/>
          <p:cNvSpPr txBox="1"/>
          <p:nvPr/>
        </p:nvSpPr>
        <p:spPr>
          <a:xfrm>
            <a:off x="695166" y="14852779"/>
            <a:ext cx="17406059" cy="9147591"/>
          </a:xfrm>
          <a:prstGeom prst="rect">
            <a:avLst/>
          </a:prstGeom>
          <a:noFill/>
          <a:ln>
            <a:noFill/>
          </a:ln>
        </p:spPr>
        <p:txBody>
          <a:bodyPr spcFirstLastPara="1" wrap="square" lIns="91425" tIns="91425" rIns="91425" bIns="91425" anchor="t" anchorCtr="0">
            <a:noAutofit/>
          </a:bodyPr>
          <a:lstStyle/>
          <a:p>
            <a:pPr marL="457200" lvl="0" indent="-469900" algn="l" rtl="0">
              <a:spcBef>
                <a:spcPts val="0"/>
              </a:spcBef>
              <a:spcAft>
                <a:spcPts val="1500"/>
              </a:spcAft>
              <a:buClr>
                <a:srgbClr val="D73F09"/>
              </a:buClr>
              <a:buSzPts val="3800"/>
              <a:buFont typeface="Open Sans"/>
              <a:buChar char="➔"/>
            </a:pPr>
            <a:r>
              <a:rPr lang="en-US" sz="4200" dirty="0">
                <a:solidFill>
                  <a:schemeClr val="dk1"/>
                </a:solidFill>
                <a:latin typeface="Kievit Offc" panose="020B0504030101020102" pitchFamily="34" charset="0"/>
                <a:ea typeface="Open Sans"/>
                <a:cs typeface="Open Sans"/>
                <a:sym typeface="Open Sans"/>
              </a:rPr>
              <a:t>The location selected for the study is private forest land located northeast corner of California (Fig. 5).</a:t>
            </a:r>
            <a:endParaRPr sz="4200" dirty="0">
              <a:solidFill>
                <a:schemeClr val="dk1"/>
              </a:solidFill>
              <a:latin typeface="Kievit Offc" panose="020B0504030101020102" pitchFamily="34" charset="0"/>
              <a:ea typeface="Open Sans"/>
              <a:cs typeface="Open Sans"/>
              <a:sym typeface="Open Sans"/>
            </a:endParaRPr>
          </a:p>
          <a:p>
            <a:pPr marL="457200" lvl="0" indent="-469900" algn="l" rtl="0">
              <a:spcBef>
                <a:spcPts val="0"/>
              </a:spcBef>
              <a:spcAft>
                <a:spcPts val="1500"/>
              </a:spcAft>
              <a:buClr>
                <a:srgbClr val="D73F09"/>
              </a:buClr>
              <a:buSzPts val="3800"/>
              <a:buFont typeface="Open Sans"/>
              <a:buChar char="➔"/>
            </a:pPr>
            <a:r>
              <a:rPr lang="en-US" sz="4200" dirty="0">
                <a:solidFill>
                  <a:schemeClr val="dk1"/>
                </a:solidFill>
                <a:latin typeface="Kievit Offc" panose="020B0504030101020102" pitchFamily="34" charset="0"/>
                <a:ea typeface="Open Sans"/>
                <a:cs typeface="Open Sans"/>
                <a:sym typeface="Open Sans"/>
              </a:rPr>
              <a:t>The location had 26 fuel break sites and 8 reference sites to gauge any variation between the plots.</a:t>
            </a:r>
          </a:p>
          <a:p>
            <a:pPr marL="914400" lvl="6" indent="-469900">
              <a:spcAft>
                <a:spcPts val="1500"/>
              </a:spcAft>
              <a:buClr>
                <a:srgbClr val="D73F09"/>
              </a:buClr>
              <a:buSzPts val="3800"/>
              <a:buFont typeface="Open Sans"/>
              <a:buChar char="◆"/>
            </a:pPr>
            <a:r>
              <a:rPr lang="en-US" sz="4200" dirty="0">
                <a:solidFill>
                  <a:schemeClr val="dk1"/>
                </a:solidFill>
                <a:latin typeface="Kievit Offc" panose="020B0504030101020102" pitchFamily="34" charset="0"/>
                <a:ea typeface="Open Sans"/>
                <a:cs typeface="Open Sans"/>
                <a:sym typeface="Open Sans"/>
              </a:rPr>
              <a:t>Reference sites were selected to exclude burned or recently logged areas.</a:t>
            </a:r>
          </a:p>
          <a:p>
            <a:pPr marL="457200" marR="0" lvl="0" indent="-469900" algn="l" defTabSz="914400" rtl="0" eaLnBrk="1" fontAlgn="auto" latinLnBrk="0" hangingPunct="1">
              <a:lnSpc>
                <a:spcPct val="100000"/>
              </a:lnSpc>
              <a:spcBef>
                <a:spcPts val="0"/>
              </a:spcBef>
              <a:spcAft>
                <a:spcPts val="1500"/>
              </a:spcAft>
              <a:buClr>
                <a:srgbClr val="D73F09"/>
              </a:buClr>
              <a:buSzPts val="3800"/>
              <a:buFont typeface="Open Sans"/>
              <a:buChar char="➔"/>
              <a:tabLst/>
              <a:defRPr/>
            </a:pPr>
            <a:r>
              <a:rPr kumimoji="0" lang="en-US" sz="4200" b="0" i="0" u="none" strike="noStrike" kern="0" cap="none" spc="0" normalizeH="0" baseline="0" noProof="0" dirty="0">
                <a:ln>
                  <a:noFill/>
                </a:ln>
                <a:solidFill>
                  <a:srgbClr val="000000"/>
                </a:solidFill>
                <a:effectLst/>
                <a:uLnTx/>
                <a:uFillTx/>
                <a:latin typeface="Kievit Offc" panose="020B0504030101020102" pitchFamily="34" charset="0"/>
                <a:ea typeface="Open Sans"/>
                <a:cs typeface="Open Sans"/>
                <a:sym typeface="Open Sans"/>
              </a:rPr>
              <a:t>Each site had the same amount of trap types used and were out for the same amount of time.</a:t>
            </a:r>
          </a:p>
          <a:p>
            <a:pPr marL="457200" marR="0" lvl="0" indent="-469900" algn="l" defTabSz="914400" rtl="0" eaLnBrk="1" fontAlgn="auto" latinLnBrk="0" hangingPunct="1">
              <a:lnSpc>
                <a:spcPct val="100000"/>
              </a:lnSpc>
              <a:spcBef>
                <a:spcPts val="0"/>
              </a:spcBef>
              <a:spcAft>
                <a:spcPts val="1500"/>
              </a:spcAft>
              <a:buClr>
                <a:srgbClr val="D73F09"/>
              </a:buClr>
              <a:buSzPts val="3800"/>
              <a:buFont typeface="Open Sans"/>
              <a:buChar char="➔"/>
              <a:tabLst/>
              <a:defRPr/>
            </a:pPr>
            <a:r>
              <a:rPr lang="en-US" sz="4200" dirty="0">
                <a:solidFill>
                  <a:schemeClr val="dk1"/>
                </a:solidFill>
                <a:latin typeface="Kievit Offc" panose="020B0504030101020102" pitchFamily="34" charset="0"/>
                <a:ea typeface="Open Sans"/>
                <a:cs typeface="Open Sans"/>
                <a:sym typeface="Open Sans"/>
              </a:rPr>
              <a:t>The study used multiple methods to account for biases, including </a:t>
            </a:r>
            <a:r>
              <a:rPr lang="en-US" sz="4200" u="sng" dirty="0">
                <a:solidFill>
                  <a:schemeClr val="dk1"/>
                </a:solidFill>
                <a:latin typeface="Kievit Offc" panose="020B0504030101020102" pitchFamily="34" charset="0"/>
                <a:ea typeface="Open Sans"/>
                <a:cs typeface="Open Sans"/>
                <a:sym typeface="Open Sans"/>
              </a:rPr>
              <a:t>BVTs</a:t>
            </a:r>
            <a:r>
              <a:rPr lang="en-US" sz="4200" dirty="0">
                <a:solidFill>
                  <a:schemeClr val="dk1"/>
                </a:solidFill>
                <a:latin typeface="Kievit Offc" panose="020B0504030101020102" pitchFamily="34" charset="0"/>
                <a:ea typeface="Open Sans"/>
                <a:cs typeface="Open Sans"/>
                <a:sym typeface="Open Sans"/>
              </a:rPr>
              <a:t>, </a:t>
            </a:r>
            <a:r>
              <a:rPr lang="en-US" sz="4200" u="sng" dirty="0">
                <a:solidFill>
                  <a:schemeClr val="dk1"/>
                </a:solidFill>
                <a:latin typeface="Kievit Offc" panose="020B0504030101020102" pitchFamily="34" charset="0"/>
                <a:ea typeface="Open Sans"/>
                <a:cs typeface="Open Sans"/>
                <a:sym typeface="Open Sans"/>
              </a:rPr>
              <a:t>Yellow Pan</a:t>
            </a:r>
            <a:r>
              <a:rPr lang="en-US" sz="4200" dirty="0">
                <a:solidFill>
                  <a:schemeClr val="dk1"/>
                </a:solidFill>
                <a:latin typeface="Kievit Offc" panose="020B0504030101020102" pitchFamily="34" charset="0"/>
                <a:ea typeface="Open Sans"/>
                <a:cs typeface="Open Sans"/>
                <a:sym typeface="Open Sans"/>
              </a:rPr>
              <a:t>, </a:t>
            </a:r>
            <a:r>
              <a:rPr lang="en-US" sz="4200" u="sng" dirty="0">
                <a:solidFill>
                  <a:schemeClr val="dk1"/>
                </a:solidFill>
                <a:latin typeface="Kievit Offc" panose="020B0504030101020102" pitchFamily="34" charset="0"/>
                <a:ea typeface="Open Sans"/>
                <a:cs typeface="Open Sans"/>
                <a:sym typeface="Open Sans"/>
              </a:rPr>
              <a:t>White Pan</a:t>
            </a:r>
            <a:r>
              <a:rPr lang="en-US" sz="4200" dirty="0">
                <a:solidFill>
                  <a:schemeClr val="dk1"/>
                </a:solidFill>
                <a:latin typeface="Kievit Offc" panose="020B0504030101020102" pitchFamily="34" charset="0"/>
                <a:ea typeface="Open Sans"/>
                <a:cs typeface="Open Sans"/>
                <a:sym typeface="Open Sans"/>
              </a:rPr>
              <a:t>, and </a:t>
            </a:r>
            <a:r>
              <a:rPr lang="en-US" sz="4200" u="sng" dirty="0">
                <a:solidFill>
                  <a:schemeClr val="dk1"/>
                </a:solidFill>
                <a:latin typeface="Kievit Offc" panose="020B0504030101020102" pitchFamily="34" charset="0"/>
                <a:ea typeface="Open Sans"/>
                <a:cs typeface="Open Sans"/>
                <a:sym typeface="Open Sans"/>
              </a:rPr>
              <a:t>Blue Pan</a:t>
            </a:r>
            <a:r>
              <a:rPr lang="en-US" sz="4200" dirty="0">
                <a:solidFill>
                  <a:schemeClr val="dk1"/>
                </a:solidFill>
                <a:latin typeface="Kievit Offc" panose="020B0504030101020102" pitchFamily="34" charset="0"/>
                <a:ea typeface="Open Sans"/>
                <a:cs typeface="Open Sans"/>
                <a:sym typeface="Open Sans"/>
              </a:rPr>
              <a:t> traps.</a:t>
            </a:r>
          </a:p>
          <a:p>
            <a:pPr marL="457200" lvl="0" indent="-469900" algn="l" rtl="0">
              <a:spcBef>
                <a:spcPts val="0"/>
              </a:spcBef>
              <a:spcAft>
                <a:spcPts val="1500"/>
              </a:spcAft>
              <a:buClr>
                <a:srgbClr val="D73F09"/>
              </a:buClr>
              <a:buSzPts val="3800"/>
              <a:buFont typeface="Open Sans"/>
              <a:buChar char="➔"/>
            </a:pPr>
            <a:r>
              <a:rPr lang="en-US" sz="4200" dirty="0">
                <a:solidFill>
                  <a:schemeClr val="dk1"/>
                </a:solidFill>
                <a:latin typeface="Kievit Offc" panose="020B0504030101020102" pitchFamily="34" charset="0"/>
                <a:ea typeface="Open Sans"/>
                <a:cs typeface="Open Sans"/>
                <a:sym typeface="Open Sans"/>
              </a:rPr>
              <a:t>The specimens were collected in 2023 in 2 rounds: June-July and July-August.</a:t>
            </a:r>
          </a:p>
          <a:p>
            <a:pPr marL="457200" lvl="0" indent="-469900" algn="l" rtl="0">
              <a:spcBef>
                <a:spcPts val="0"/>
              </a:spcBef>
              <a:spcAft>
                <a:spcPts val="1500"/>
              </a:spcAft>
              <a:buClr>
                <a:srgbClr val="D73F09"/>
              </a:buClr>
              <a:buSzPts val="3800"/>
              <a:buFont typeface="Open Sans"/>
              <a:buChar char="➔"/>
            </a:pPr>
            <a:r>
              <a:rPr lang="en-US" sz="4200" dirty="0">
                <a:solidFill>
                  <a:schemeClr val="dk1"/>
                </a:solidFill>
                <a:latin typeface="Kievit Offc" panose="020B0504030101020102" pitchFamily="34" charset="0"/>
                <a:ea typeface="Open Sans"/>
                <a:cs typeface="Open Sans"/>
                <a:sym typeface="Open Sans"/>
              </a:rPr>
              <a:t>The specimens were then preserved in ethanol, before being sorted and pinned throughout the ‘23-’24 academic year (Fig. 6).</a:t>
            </a:r>
          </a:p>
          <a:p>
            <a:pPr marL="457200" lvl="0" indent="0" algn="l" rtl="0">
              <a:spcBef>
                <a:spcPts val="0"/>
              </a:spcBef>
              <a:spcAft>
                <a:spcPts val="0"/>
              </a:spcAft>
              <a:buNone/>
            </a:pPr>
            <a:endParaRPr sz="3600" dirty="0">
              <a:latin typeface="Times New Roman"/>
              <a:ea typeface="Times New Roman"/>
              <a:cs typeface="Times New Roman"/>
              <a:sym typeface="Times New Roman"/>
            </a:endParaRPr>
          </a:p>
        </p:txBody>
      </p:sp>
      <p:sp>
        <p:nvSpPr>
          <p:cNvPr id="91" name="Google Shape;91;p13"/>
          <p:cNvSpPr txBox="1"/>
          <p:nvPr/>
        </p:nvSpPr>
        <p:spPr>
          <a:xfrm>
            <a:off x="948888" y="13168043"/>
            <a:ext cx="7775400" cy="17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600" u="sng" dirty="0">
                <a:solidFill>
                  <a:srgbClr val="D73F09"/>
                </a:solidFill>
                <a:latin typeface="Georgia" panose="02040502050405020303" pitchFamily="18" charset="0"/>
                <a:ea typeface="Times New Roman"/>
                <a:cs typeface="Times New Roman"/>
                <a:sym typeface="Times New Roman"/>
              </a:rPr>
              <a:t>METHODS</a:t>
            </a:r>
            <a:endParaRPr sz="9600" u="sng" dirty="0">
              <a:solidFill>
                <a:srgbClr val="D73F09"/>
              </a:solidFill>
              <a:latin typeface="Georgia" panose="02040502050405020303" pitchFamily="18" charset="0"/>
              <a:ea typeface="Times New Roman"/>
              <a:cs typeface="Times New Roman"/>
              <a:sym typeface="Times New Roman"/>
            </a:endParaRPr>
          </a:p>
        </p:txBody>
      </p:sp>
      <p:sp>
        <p:nvSpPr>
          <p:cNvPr id="92" name="Google Shape;92;p13"/>
          <p:cNvSpPr txBox="1"/>
          <p:nvPr/>
        </p:nvSpPr>
        <p:spPr>
          <a:xfrm>
            <a:off x="18101225" y="12946439"/>
            <a:ext cx="10896600" cy="220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600" u="sng" dirty="0">
                <a:solidFill>
                  <a:srgbClr val="D73F09"/>
                </a:solidFill>
                <a:latin typeface="Georgia" panose="02040502050405020303" pitchFamily="18" charset="0"/>
                <a:ea typeface="Times New Roman"/>
                <a:cs typeface="Times New Roman"/>
                <a:sym typeface="Times New Roman"/>
              </a:rPr>
              <a:t>RESULTS</a:t>
            </a:r>
            <a:endParaRPr sz="9600" u="sng" dirty="0">
              <a:solidFill>
                <a:srgbClr val="D73F09"/>
              </a:solidFill>
              <a:latin typeface="Georgia" panose="02040502050405020303" pitchFamily="18" charset="0"/>
              <a:ea typeface="Times New Roman"/>
              <a:cs typeface="Times New Roman"/>
              <a:sym typeface="Times New Roman"/>
            </a:endParaRPr>
          </a:p>
        </p:txBody>
      </p:sp>
      <p:sp>
        <p:nvSpPr>
          <p:cNvPr id="96" name="Google Shape;96;p13"/>
          <p:cNvSpPr txBox="1"/>
          <p:nvPr/>
        </p:nvSpPr>
        <p:spPr>
          <a:xfrm>
            <a:off x="606600" y="7432102"/>
            <a:ext cx="23813400" cy="3495900"/>
          </a:xfrm>
          <a:prstGeom prst="rect">
            <a:avLst/>
          </a:prstGeom>
          <a:noFill/>
          <a:ln>
            <a:noFill/>
          </a:ln>
        </p:spPr>
        <p:txBody>
          <a:bodyPr spcFirstLastPara="1" wrap="square" lIns="91425" tIns="91425" rIns="91425" bIns="91425" anchor="t" anchorCtr="0">
            <a:noAutofit/>
          </a:bodyPr>
          <a:lstStyle/>
          <a:p>
            <a:pPr marL="457200" lvl="0" indent="-450850" algn="l" rtl="0">
              <a:spcBef>
                <a:spcPts val="0"/>
              </a:spcBef>
              <a:spcAft>
                <a:spcPts val="1800"/>
              </a:spcAft>
              <a:buClr>
                <a:srgbClr val="D73F09"/>
              </a:buClr>
              <a:buSzPts val="3500"/>
              <a:buFont typeface="Open Sans"/>
              <a:buChar char="➔"/>
            </a:pPr>
            <a:r>
              <a:rPr lang="en-CA" sz="4500" dirty="0">
                <a:latin typeface="Kievit Offc" panose="020B0504030101020102" pitchFamily="34" charset="0"/>
                <a:ea typeface="Open Sans"/>
                <a:cs typeface="Open Sans"/>
                <a:sym typeface="Open Sans"/>
              </a:rPr>
              <a:t>Insect pollinators are important for agriculture, where they are well studied. </a:t>
            </a:r>
          </a:p>
          <a:p>
            <a:pPr marL="457200" lvl="1" indent="-450850">
              <a:spcAft>
                <a:spcPts val="1800"/>
              </a:spcAft>
              <a:buClr>
                <a:srgbClr val="D73F09"/>
              </a:buClr>
              <a:buSzPts val="3500"/>
              <a:buFont typeface="Open Sans"/>
              <a:buChar char="➔"/>
            </a:pPr>
            <a:r>
              <a:rPr lang="en-CA" sz="4500" dirty="0">
                <a:latin typeface="Kievit Offc" panose="020B0504030101020102" pitchFamily="34" charset="0"/>
                <a:ea typeface="Open Sans"/>
                <a:cs typeface="Open Sans"/>
                <a:sym typeface="Open Sans"/>
              </a:rPr>
              <a:t>In contrast, much less is known about forest pollinators, including best approaches for sampling.</a:t>
            </a:r>
            <a:endParaRPr sz="4500" dirty="0">
              <a:latin typeface="Kievit Offc" panose="020B0504030101020102" pitchFamily="34" charset="0"/>
              <a:ea typeface="Open Sans"/>
              <a:cs typeface="Open Sans"/>
              <a:sym typeface="Open Sans"/>
            </a:endParaRPr>
          </a:p>
          <a:p>
            <a:pPr marL="457200" lvl="0" indent="-450850" algn="l" rtl="0">
              <a:spcBef>
                <a:spcPts val="0"/>
              </a:spcBef>
              <a:spcAft>
                <a:spcPts val="1800"/>
              </a:spcAft>
              <a:buClr>
                <a:srgbClr val="D73F09"/>
              </a:buClr>
              <a:buSzPts val="3500"/>
              <a:buFont typeface="Open Sans"/>
              <a:buChar char="➔"/>
            </a:pPr>
            <a:r>
              <a:rPr lang="en-US" sz="4500" u="sng" dirty="0">
                <a:latin typeface="Kievit Offc" panose="020B0504030101020102" pitchFamily="34" charset="0"/>
                <a:ea typeface="Open Sans"/>
                <a:cs typeface="Open Sans"/>
                <a:sym typeface="Open Sans"/>
              </a:rPr>
              <a:t>As Blue-vane Traps (BVTs) (Fig. 1),  have been shown to be the most effective form of pan trapping in agricultural landscapes, I hypothesize that the same will hold true for forested ecosystems.</a:t>
            </a:r>
            <a:endParaRPr sz="4500" u="sng" dirty="0">
              <a:latin typeface="Kievit Offc" panose="020B0504030101020102" pitchFamily="34" charset="0"/>
              <a:ea typeface="Open Sans"/>
              <a:cs typeface="Open Sans"/>
              <a:sym typeface="Open Sans"/>
            </a:endParaRPr>
          </a:p>
          <a:p>
            <a:pPr marL="914400" lvl="1" indent="-450850" algn="l" rtl="0">
              <a:spcBef>
                <a:spcPts val="0"/>
              </a:spcBef>
              <a:spcAft>
                <a:spcPts val="1800"/>
              </a:spcAft>
              <a:buClr>
                <a:srgbClr val="D73F09"/>
              </a:buClr>
              <a:buSzPts val="3500"/>
              <a:buFont typeface="Open Sans"/>
              <a:buChar char="◆"/>
            </a:pPr>
            <a:r>
              <a:rPr lang="en-US" sz="4500" dirty="0">
                <a:latin typeface="Kievit Offc" panose="020B0504030101020102" pitchFamily="34" charset="0"/>
                <a:ea typeface="Open Sans"/>
                <a:cs typeface="Open Sans"/>
                <a:sym typeface="Open Sans"/>
              </a:rPr>
              <a:t>As for the other pan-trapping methods, I predict that yellow traps (Fig. 2) will be the second most successful, followed by white (Fig. 3) and blue </a:t>
            </a:r>
            <a:r>
              <a:rPr lang="en-US" sz="4500" dirty="0">
                <a:solidFill>
                  <a:schemeClr val="dk1"/>
                </a:solidFill>
                <a:latin typeface="Kievit Offc" panose="020B0504030101020102" pitchFamily="34" charset="0"/>
                <a:ea typeface="Open Sans"/>
                <a:cs typeface="Open Sans"/>
                <a:sym typeface="Open Sans"/>
              </a:rPr>
              <a:t>(Fig 4.) due to differing abundance of specimens during processing</a:t>
            </a:r>
            <a:r>
              <a:rPr lang="en-US" sz="4500" dirty="0">
                <a:latin typeface="Kievit Offc" panose="020B0504030101020102" pitchFamily="34" charset="0"/>
                <a:ea typeface="Open Sans"/>
                <a:cs typeface="Open Sans"/>
                <a:sym typeface="Open Sans"/>
              </a:rPr>
              <a:t>.</a:t>
            </a:r>
            <a:endParaRPr sz="4500" dirty="0">
              <a:latin typeface="Kievit Offc" panose="020B0504030101020102" pitchFamily="34" charset="0"/>
              <a:ea typeface="Open Sans"/>
              <a:cs typeface="Open Sans"/>
              <a:sym typeface="Open Sans"/>
            </a:endParaRPr>
          </a:p>
        </p:txBody>
      </p:sp>
      <p:sp>
        <p:nvSpPr>
          <p:cNvPr id="97" name="Google Shape;97;p13"/>
          <p:cNvSpPr txBox="1"/>
          <p:nvPr/>
        </p:nvSpPr>
        <p:spPr>
          <a:xfrm>
            <a:off x="24878405" y="15597913"/>
            <a:ext cx="5910900" cy="66779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000" b="1" dirty="0">
                <a:solidFill>
                  <a:srgbClr val="D73F09"/>
                </a:solidFill>
                <a:latin typeface="Georgia" panose="02040502050405020303" pitchFamily="18" charset="0"/>
                <a:ea typeface="Open Sans"/>
                <a:cs typeface="Open Sans"/>
                <a:sym typeface="Open Sans"/>
              </a:rPr>
              <a:t>Figure 7: </a:t>
            </a:r>
            <a:r>
              <a:rPr lang="en-US" sz="4000" dirty="0">
                <a:solidFill>
                  <a:schemeClr val="dk1"/>
                </a:solidFill>
                <a:latin typeface="Kievit Offc" panose="020B0504030101020102" pitchFamily="34" charset="0"/>
                <a:ea typeface="Open Sans"/>
                <a:cs typeface="Open Sans"/>
                <a:sym typeface="Open Sans"/>
              </a:rPr>
              <a:t>During round 1, the BVT caught the most specimens, but the combined Yellow, Blue, and White traps nearly match the abundance. The Yellow and Blue traps collected the same percentage of specimens. 45% of the total specimens were everything but the BVT.</a:t>
            </a:r>
            <a:endParaRPr sz="4000" dirty="0">
              <a:solidFill>
                <a:schemeClr val="dk1"/>
              </a:solidFill>
              <a:latin typeface="Kievit Offc" panose="020B0504030101020102" pitchFamily="34" charset="0"/>
              <a:ea typeface="Open Sans"/>
              <a:cs typeface="Open Sans"/>
              <a:sym typeface="Open Sans"/>
            </a:endParaRPr>
          </a:p>
        </p:txBody>
      </p:sp>
      <p:pic>
        <p:nvPicPr>
          <p:cNvPr id="101" name="Google Shape;101;p13"/>
          <p:cNvPicPr preferRelativeResize="0"/>
          <p:nvPr/>
        </p:nvPicPr>
        <p:blipFill rotWithShape="1">
          <a:blip r:embed="rId3">
            <a:alphaModFix/>
          </a:blip>
          <a:srcRect t="15389" b="12051"/>
          <a:stretch/>
        </p:blipFill>
        <p:spPr>
          <a:xfrm>
            <a:off x="35485223" y="406963"/>
            <a:ext cx="5391974" cy="5216374"/>
          </a:xfrm>
          <a:prstGeom prst="rect">
            <a:avLst/>
          </a:prstGeom>
          <a:noFill/>
          <a:ln w="76200" cap="flat" cmpd="sng">
            <a:solidFill>
              <a:schemeClr val="dk2"/>
            </a:solidFill>
            <a:prstDash val="solid"/>
            <a:round/>
            <a:headEnd type="none" w="sm" len="sm"/>
            <a:tailEnd type="none" w="sm" len="sm"/>
          </a:ln>
        </p:spPr>
      </p:pic>
      <p:sp>
        <p:nvSpPr>
          <p:cNvPr id="102" name="Google Shape;102;p13"/>
          <p:cNvSpPr txBox="1"/>
          <p:nvPr/>
        </p:nvSpPr>
        <p:spPr>
          <a:xfrm>
            <a:off x="876284" y="27889025"/>
            <a:ext cx="3154429" cy="94724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D73F09"/>
                </a:solidFill>
                <a:latin typeface="Georgia" panose="02040502050405020303" pitchFamily="18" charset="0"/>
                <a:ea typeface="Open Sans"/>
                <a:cs typeface="Open Sans"/>
                <a:sym typeface="Open Sans"/>
              </a:rPr>
              <a:t>Figure 1:</a:t>
            </a:r>
            <a:r>
              <a:rPr lang="en-US" sz="2400" dirty="0">
                <a:solidFill>
                  <a:srgbClr val="D73F09"/>
                </a:solidFill>
                <a:latin typeface="Georgia" panose="02040502050405020303" pitchFamily="18" charset="0"/>
                <a:ea typeface="Open Sans"/>
                <a:cs typeface="Open Sans"/>
                <a:sym typeface="Open Sans"/>
              </a:rPr>
              <a:t> </a:t>
            </a:r>
            <a:r>
              <a:rPr lang="en-US" sz="2800" dirty="0">
                <a:solidFill>
                  <a:schemeClr val="dk1"/>
                </a:solidFill>
                <a:latin typeface="Kievit Offc" panose="020B0504030101020102" pitchFamily="34" charset="0"/>
                <a:ea typeface="Open Sans"/>
                <a:cs typeface="Open Sans"/>
                <a:sym typeface="Open Sans"/>
              </a:rPr>
              <a:t>Blue-vane trap </a:t>
            </a:r>
            <a:endParaRPr sz="2800" dirty="0">
              <a:solidFill>
                <a:schemeClr val="dk1"/>
              </a:solidFill>
              <a:latin typeface="Kievit Offc" panose="020B0504030101020102" pitchFamily="34" charset="0"/>
              <a:ea typeface="Open Sans"/>
              <a:cs typeface="Open Sans"/>
              <a:sym typeface="Open Sans"/>
            </a:endParaRPr>
          </a:p>
        </p:txBody>
      </p:sp>
      <p:sp>
        <p:nvSpPr>
          <p:cNvPr id="104" name="Google Shape;104;p13"/>
          <p:cNvSpPr txBox="1"/>
          <p:nvPr/>
        </p:nvSpPr>
        <p:spPr>
          <a:xfrm>
            <a:off x="11011800" y="31120825"/>
            <a:ext cx="4121867" cy="99925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a:solidFill>
                  <a:srgbClr val="D73F09"/>
                </a:solidFill>
                <a:latin typeface="Georgia" panose="02040502050405020303" pitchFamily="18" charset="0"/>
                <a:ea typeface="Open Sans"/>
                <a:cs typeface="Open Sans"/>
                <a:sym typeface="Open Sans"/>
              </a:rPr>
              <a:t>Figure 5:</a:t>
            </a:r>
            <a:r>
              <a:rPr lang="en-US" sz="3000" b="1" dirty="0">
                <a:solidFill>
                  <a:srgbClr val="BF4F14"/>
                </a:solidFill>
                <a:latin typeface="Georgia" panose="02040502050405020303" pitchFamily="18" charset="0"/>
                <a:ea typeface="Open Sans"/>
                <a:cs typeface="Open Sans"/>
                <a:sym typeface="Open Sans"/>
              </a:rPr>
              <a:t> </a:t>
            </a:r>
            <a:r>
              <a:rPr lang="en-US" sz="3600" dirty="0">
                <a:solidFill>
                  <a:schemeClr val="dk1"/>
                </a:solidFill>
                <a:latin typeface="Kievit Offc" panose="020B0504030101020102" pitchFamily="34" charset="0"/>
                <a:ea typeface="Open Sans"/>
                <a:cs typeface="Open Sans"/>
                <a:sym typeface="Open Sans"/>
              </a:rPr>
              <a:t>Fuel Break</a:t>
            </a:r>
            <a:endParaRPr sz="3600" dirty="0">
              <a:solidFill>
                <a:schemeClr val="dk1"/>
              </a:solidFill>
              <a:latin typeface="Kievit Offc" panose="020B0504030101020102" pitchFamily="34" charset="0"/>
              <a:ea typeface="Open Sans"/>
              <a:cs typeface="Open Sans"/>
              <a:sym typeface="Open Sans"/>
            </a:endParaRPr>
          </a:p>
        </p:txBody>
      </p:sp>
      <p:sp>
        <p:nvSpPr>
          <p:cNvPr id="105" name="Google Shape;105;p13"/>
          <p:cNvSpPr txBox="1"/>
          <p:nvPr/>
        </p:nvSpPr>
        <p:spPr>
          <a:xfrm>
            <a:off x="24937704" y="25612475"/>
            <a:ext cx="5910900" cy="455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000" b="1" dirty="0">
                <a:solidFill>
                  <a:srgbClr val="D73F09"/>
                </a:solidFill>
                <a:latin typeface="Georgia" panose="02040502050405020303" pitchFamily="18" charset="0"/>
                <a:ea typeface="Open Sans"/>
                <a:cs typeface="Open Sans"/>
                <a:sym typeface="Open Sans"/>
              </a:rPr>
              <a:t>Figure 8:</a:t>
            </a:r>
            <a:r>
              <a:rPr lang="en-US" sz="4000" b="1" dirty="0">
                <a:solidFill>
                  <a:srgbClr val="BF4F14"/>
                </a:solidFill>
                <a:latin typeface="Georgia" panose="02040502050405020303" pitchFamily="18" charset="0"/>
                <a:ea typeface="Open Sans"/>
                <a:cs typeface="Open Sans"/>
                <a:sym typeface="Open Sans"/>
              </a:rPr>
              <a:t> </a:t>
            </a:r>
            <a:r>
              <a:rPr lang="en-US" sz="4000" dirty="0">
                <a:solidFill>
                  <a:schemeClr val="dk1"/>
                </a:solidFill>
                <a:latin typeface="Kievit Offc" panose="020B0504030101020102" pitchFamily="34" charset="0"/>
                <a:ea typeface="Open Sans"/>
                <a:cs typeface="Open Sans"/>
                <a:sym typeface="Open Sans"/>
              </a:rPr>
              <a:t>During Round 2, the BVT collected the vast majority of specimens. The White trap remained largely unaffected by the change in season, but the yellow and blue traps collected drastically less, with 25% of pollinators coming from all other traps.</a:t>
            </a:r>
            <a:endParaRPr sz="4000" dirty="0">
              <a:solidFill>
                <a:schemeClr val="dk1"/>
              </a:solidFill>
              <a:latin typeface="Kievit Offc" panose="020B0504030101020102" pitchFamily="34" charset="0"/>
              <a:ea typeface="Open Sans"/>
              <a:cs typeface="Open Sans"/>
              <a:sym typeface="Open Sans"/>
            </a:endParaRPr>
          </a:p>
        </p:txBody>
      </p:sp>
      <p:sp>
        <p:nvSpPr>
          <p:cNvPr id="106" name="Google Shape;106;p13"/>
          <p:cNvSpPr txBox="1"/>
          <p:nvPr/>
        </p:nvSpPr>
        <p:spPr>
          <a:xfrm>
            <a:off x="32893370" y="5442495"/>
            <a:ext cx="10896600" cy="220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600" u="sng" dirty="0">
                <a:solidFill>
                  <a:schemeClr val="dk1"/>
                </a:solidFill>
                <a:latin typeface="Georgia" panose="02040502050405020303" pitchFamily="18" charset="0"/>
                <a:ea typeface="Times New Roman"/>
                <a:cs typeface="Times New Roman"/>
                <a:sym typeface="Times New Roman"/>
              </a:rPr>
              <a:t>DISCUSSION</a:t>
            </a:r>
            <a:endParaRPr sz="9600" u="sng" dirty="0">
              <a:solidFill>
                <a:schemeClr val="dk1"/>
              </a:solidFill>
              <a:latin typeface="Georgia" panose="02040502050405020303" pitchFamily="18" charset="0"/>
              <a:ea typeface="Times New Roman"/>
              <a:cs typeface="Times New Roman"/>
              <a:sym typeface="Times New Roman"/>
            </a:endParaRPr>
          </a:p>
        </p:txBody>
      </p:sp>
      <p:sp>
        <p:nvSpPr>
          <p:cNvPr id="108" name="Google Shape;108;p13"/>
          <p:cNvSpPr txBox="1"/>
          <p:nvPr/>
        </p:nvSpPr>
        <p:spPr>
          <a:xfrm>
            <a:off x="32788300" y="7328250"/>
            <a:ext cx="10785820" cy="6862419"/>
          </a:xfrm>
          <a:prstGeom prst="rect">
            <a:avLst/>
          </a:prstGeom>
          <a:noFill/>
          <a:ln>
            <a:noFill/>
          </a:ln>
        </p:spPr>
        <p:txBody>
          <a:bodyPr spcFirstLastPara="1" wrap="square" lIns="91425" tIns="91425" rIns="91425" bIns="91425" anchor="t" anchorCtr="0">
            <a:noAutofit/>
          </a:bodyPr>
          <a:lstStyle/>
          <a:p>
            <a:pPr marL="457200" lvl="0" indent="-501650" algn="l" rtl="0">
              <a:spcAft>
                <a:spcPts val="1800"/>
              </a:spcAft>
              <a:buClr>
                <a:schemeClr val="dk1"/>
              </a:buClr>
              <a:buSzPts val="4300"/>
              <a:buFont typeface="Open Sans"/>
              <a:buChar char="➔"/>
            </a:pPr>
            <a:r>
              <a:rPr lang="en-US" sz="4450" dirty="0">
                <a:latin typeface="Kievit Offc" panose="020B0504030101020102" pitchFamily="34" charset="0"/>
                <a:ea typeface="Open Sans"/>
                <a:cs typeface="Open Sans"/>
                <a:sym typeface="Open Sans"/>
              </a:rPr>
              <a:t>Overall, </a:t>
            </a:r>
            <a:r>
              <a:rPr lang="en-US" sz="4450" u="sng" dirty="0">
                <a:latin typeface="Kievit Offc" panose="020B0504030101020102" pitchFamily="34" charset="0"/>
                <a:ea typeface="Open Sans"/>
                <a:cs typeface="Open Sans"/>
                <a:sym typeface="Open Sans"/>
              </a:rPr>
              <a:t>Blue Vane Traps appear to be the most effective method </a:t>
            </a:r>
            <a:r>
              <a:rPr lang="en-US" sz="4450" dirty="0">
                <a:latin typeface="Kievit Offc" panose="020B0504030101020102" pitchFamily="34" charset="0"/>
                <a:ea typeface="Open Sans"/>
                <a:cs typeface="Open Sans"/>
                <a:sym typeface="Open Sans"/>
              </a:rPr>
              <a:t>of pan trapping for pollinator capture (Fig.7) (Fig.8).</a:t>
            </a:r>
            <a:endParaRPr sz="4450" dirty="0">
              <a:latin typeface="Kievit Offc" panose="020B0504030101020102" pitchFamily="34" charset="0"/>
              <a:ea typeface="Open Sans"/>
              <a:cs typeface="Open Sans"/>
              <a:sym typeface="Open Sans"/>
            </a:endParaRPr>
          </a:p>
          <a:p>
            <a:pPr marL="914400" lvl="1" indent="-501650" algn="l" rtl="0">
              <a:spcAft>
                <a:spcPts val="1800"/>
              </a:spcAft>
              <a:buClr>
                <a:schemeClr val="dk1"/>
              </a:buClr>
              <a:buSzPts val="4300"/>
              <a:buFont typeface="Open Sans"/>
              <a:buChar char="◆"/>
            </a:pPr>
            <a:r>
              <a:rPr lang="en-US" sz="4450" dirty="0">
                <a:latin typeface="Kievit Offc" panose="020B0504030101020102" pitchFamily="34" charset="0"/>
                <a:ea typeface="Open Sans"/>
                <a:cs typeface="Open Sans"/>
                <a:sym typeface="Open Sans"/>
              </a:rPr>
              <a:t>However, this is based on abundance and not diversity.</a:t>
            </a:r>
            <a:endParaRPr sz="4450" dirty="0">
              <a:latin typeface="Kievit Offc" panose="020B0504030101020102" pitchFamily="34" charset="0"/>
              <a:ea typeface="Open Sans"/>
              <a:cs typeface="Open Sans"/>
              <a:sym typeface="Open Sans"/>
            </a:endParaRPr>
          </a:p>
          <a:p>
            <a:pPr marL="457200" lvl="0" indent="-501650" algn="l" rtl="0">
              <a:spcAft>
                <a:spcPts val="1800"/>
              </a:spcAft>
              <a:buClr>
                <a:schemeClr val="dk1"/>
              </a:buClr>
              <a:buSzPts val="4300"/>
              <a:buFont typeface="Open Sans"/>
              <a:buChar char="➔"/>
            </a:pPr>
            <a:r>
              <a:rPr lang="en-US" sz="4450" dirty="0">
                <a:latin typeface="Kievit Offc" panose="020B0504030101020102" pitchFamily="34" charset="0"/>
                <a:ea typeface="Open Sans"/>
                <a:cs typeface="Open Sans"/>
                <a:sym typeface="Open Sans"/>
              </a:rPr>
              <a:t>Further evaluation of pollinator collection methods can help scientists determine what they should use when studying different aspects of forest pollinator habits.</a:t>
            </a:r>
            <a:endParaRPr sz="4450" dirty="0">
              <a:latin typeface="Kievit Offc" panose="020B0504030101020102" pitchFamily="34" charset="0"/>
              <a:ea typeface="Open Sans"/>
              <a:cs typeface="Open Sans"/>
              <a:sym typeface="Open Sans"/>
            </a:endParaRPr>
          </a:p>
        </p:txBody>
      </p:sp>
      <p:cxnSp>
        <p:nvCxnSpPr>
          <p:cNvPr id="110" name="Google Shape;110;p13"/>
          <p:cNvCxnSpPr/>
          <p:nvPr/>
        </p:nvCxnSpPr>
        <p:spPr>
          <a:xfrm rot="10800000">
            <a:off x="1423925" y="13196611"/>
            <a:ext cx="27728400" cy="0"/>
          </a:xfrm>
          <a:prstGeom prst="straightConnector1">
            <a:avLst/>
          </a:prstGeom>
          <a:noFill/>
          <a:ln w="127000" cap="flat" cmpd="sng">
            <a:solidFill>
              <a:srgbClr val="D73F09"/>
            </a:solidFill>
            <a:prstDash val="solid"/>
            <a:miter lim="800000"/>
            <a:headEnd type="none" w="sm" len="sm"/>
            <a:tailEnd type="none" w="sm" len="sm"/>
          </a:ln>
        </p:spPr>
      </p:cxnSp>
      <p:pic>
        <p:nvPicPr>
          <p:cNvPr id="112" name="Google Shape;112;p13"/>
          <p:cNvPicPr preferRelativeResize="0"/>
          <p:nvPr/>
        </p:nvPicPr>
        <p:blipFill>
          <a:blip r:embed="rId4">
            <a:alphaModFix/>
          </a:blip>
          <a:stretch>
            <a:fillRect/>
          </a:stretch>
        </p:blipFill>
        <p:spPr>
          <a:xfrm>
            <a:off x="33944530" y="14552637"/>
            <a:ext cx="8611454" cy="6458590"/>
          </a:xfrm>
          <a:prstGeom prst="rect">
            <a:avLst/>
          </a:prstGeom>
          <a:noFill/>
          <a:ln w="76200" cap="flat" cmpd="sng">
            <a:solidFill>
              <a:schemeClr val="dk1"/>
            </a:solidFill>
            <a:prstDash val="solid"/>
            <a:round/>
            <a:headEnd type="none" w="sm" len="sm"/>
            <a:tailEnd type="none" w="sm" len="sm"/>
          </a:ln>
        </p:spPr>
      </p:pic>
      <p:sp>
        <p:nvSpPr>
          <p:cNvPr id="113" name="Google Shape;113;p13"/>
          <p:cNvSpPr txBox="1"/>
          <p:nvPr/>
        </p:nvSpPr>
        <p:spPr>
          <a:xfrm>
            <a:off x="1488150" y="22975"/>
            <a:ext cx="276501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dirty="0">
                <a:solidFill>
                  <a:schemeClr val="dk1"/>
                </a:solidFill>
                <a:latin typeface="Georgia" panose="02040502050405020303" pitchFamily="18" charset="0"/>
                <a:ea typeface="Times New Roman"/>
                <a:cs typeface="Times New Roman"/>
                <a:sym typeface="Times New Roman"/>
              </a:rPr>
              <a:t>STEM Leaders and the Department of Forest Engineering and Resource Management</a:t>
            </a:r>
            <a:endParaRPr sz="5500" dirty="0">
              <a:solidFill>
                <a:schemeClr val="dk1"/>
              </a:solidFill>
              <a:latin typeface="Georgia" panose="02040502050405020303" pitchFamily="18" charset="0"/>
              <a:ea typeface="Times New Roman"/>
              <a:cs typeface="Times New Roman"/>
              <a:sym typeface="Times New Roman"/>
            </a:endParaRPr>
          </a:p>
        </p:txBody>
      </p:sp>
      <p:sp>
        <p:nvSpPr>
          <p:cNvPr id="114" name="Google Shape;114;p13"/>
          <p:cNvSpPr txBox="1"/>
          <p:nvPr/>
        </p:nvSpPr>
        <p:spPr>
          <a:xfrm>
            <a:off x="33261879" y="21168637"/>
            <a:ext cx="9976756" cy="17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dk1"/>
                </a:solidFill>
                <a:latin typeface="Georgia" panose="02040502050405020303" pitchFamily="18" charset="0"/>
                <a:ea typeface="Open Sans"/>
                <a:cs typeface="Open Sans"/>
                <a:sym typeface="Open Sans"/>
              </a:rPr>
              <a:t>Figure 6: </a:t>
            </a:r>
            <a:r>
              <a:rPr lang="en-US" sz="3800" dirty="0">
                <a:solidFill>
                  <a:schemeClr val="dk1"/>
                </a:solidFill>
                <a:latin typeface="Kievit Offc" panose="020B0504030101020102" pitchFamily="34" charset="0"/>
                <a:ea typeface="Open Sans"/>
                <a:cs typeface="Open Sans"/>
                <a:sym typeface="Open Sans"/>
              </a:rPr>
              <a:t>An example of what pinned pollinator specimens look like.</a:t>
            </a:r>
            <a:endParaRPr sz="3800" dirty="0">
              <a:solidFill>
                <a:schemeClr val="dk1"/>
              </a:solidFill>
              <a:latin typeface="Kievit Offc" panose="020B0504030101020102" pitchFamily="34" charset="0"/>
              <a:ea typeface="Open Sans"/>
              <a:cs typeface="Open Sans"/>
              <a:sym typeface="Open Sans"/>
            </a:endParaRPr>
          </a:p>
        </p:txBody>
      </p:sp>
      <p:pic>
        <p:nvPicPr>
          <p:cNvPr id="5" name="Picture 4">
            <a:extLst>
              <a:ext uri="{FF2B5EF4-FFF2-40B4-BE49-F238E27FC236}">
                <a16:creationId xmlns:a16="http://schemas.microsoft.com/office/drawing/2014/main" id="{4993964B-6001-6BA2-6938-C96330FFD50F}"/>
              </a:ext>
            </a:extLst>
          </p:cNvPr>
          <p:cNvPicPr>
            <a:picLocks noChangeAspect="1"/>
          </p:cNvPicPr>
          <p:nvPr/>
        </p:nvPicPr>
        <p:blipFill rotWithShape="1">
          <a:blip r:embed="rId5"/>
          <a:srcRect l="20731" t="14140" r="43384" b="49098"/>
          <a:stretch/>
        </p:blipFill>
        <p:spPr>
          <a:xfrm>
            <a:off x="1038515" y="24742600"/>
            <a:ext cx="3080289" cy="2975125"/>
          </a:xfrm>
          <a:prstGeom prst="rect">
            <a:avLst/>
          </a:prstGeom>
          <a:ln w="76200">
            <a:solidFill>
              <a:srgbClr val="D73F09"/>
            </a:solidFill>
          </a:ln>
        </p:spPr>
      </p:pic>
      <p:pic>
        <p:nvPicPr>
          <p:cNvPr id="7" name="Picture 6">
            <a:extLst>
              <a:ext uri="{FF2B5EF4-FFF2-40B4-BE49-F238E27FC236}">
                <a16:creationId xmlns:a16="http://schemas.microsoft.com/office/drawing/2014/main" id="{F85AD9DF-DBD1-43C2-BED0-DD5AD832EA52}"/>
              </a:ext>
            </a:extLst>
          </p:cNvPr>
          <p:cNvPicPr>
            <a:picLocks noChangeAspect="1"/>
          </p:cNvPicPr>
          <p:nvPr/>
        </p:nvPicPr>
        <p:blipFill rotWithShape="1">
          <a:blip r:embed="rId6"/>
          <a:srcRect l="19061" r="18286" b="8117"/>
          <a:stretch/>
        </p:blipFill>
        <p:spPr>
          <a:xfrm>
            <a:off x="5195843" y="24609545"/>
            <a:ext cx="3046111" cy="3241234"/>
          </a:xfrm>
          <a:prstGeom prst="rect">
            <a:avLst/>
          </a:prstGeom>
          <a:ln w="76200">
            <a:solidFill>
              <a:srgbClr val="D73F09"/>
            </a:solidFill>
          </a:ln>
        </p:spPr>
      </p:pic>
      <p:pic>
        <p:nvPicPr>
          <p:cNvPr id="11" name="Picture 10">
            <a:extLst>
              <a:ext uri="{FF2B5EF4-FFF2-40B4-BE49-F238E27FC236}">
                <a16:creationId xmlns:a16="http://schemas.microsoft.com/office/drawing/2014/main" id="{85E8C1F8-D727-3A64-71BD-A8979F28F1FB}"/>
              </a:ext>
            </a:extLst>
          </p:cNvPr>
          <p:cNvPicPr>
            <a:picLocks noChangeAspect="1"/>
          </p:cNvPicPr>
          <p:nvPr/>
        </p:nvPicPr>
        <p:blipFill rotWithShape="1">
          <a:blip r:embed="rId7"/>
          <a:srcRect l="28779" t="5503" r="12983"/>
          <a:stretch/>
        </p:blipFill>
        <p:spPr>
          <a:xfrm>
            <a:off x="948888" y="28839976"/>
            <a:ext cx="3039403" cy="3171869"/>
          </a:xfrm>
          <a:prstGeom prst="rect">
            <a:avLst/>
          </a:prstGeom>
          <a:ln w="76200">
            <a:solidFill>
              <a:srgbClr val="D73F09"/>
            </a:solidFill>
          </a:ln>
        </p:spPr>
      </p:pic>
      <p:sp>
        <p:nvSpPr>
          <p:cNvPr id="12" name="Google Shape;102;p13">
            <a:extLst>
              <a:ext uri="{FF2B5EF4-FFF2-40B4-BE49-F238E27FC236}">
                <a16:creationId xmlns:a16="http://schemas.microsoft.com/office/drawing/2014/main" id="{C3F57039-45EE-0EC1-15F2-4AD2309BA8B9}"/>
              </a:ext>
            </a:extLst>
          </p:cNvPr>
          <p:cNvSpPr txBox="1"/>
          <p:nvPr/>
        </p:nvSpPr>
        <p:spPr>
          <a:xfrm>
            <a:off x="911655" y="32011845"/>
            <a:ext cx="3154429" cy="94724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D73F09"/>
                </a:solidFill>
                <a:latin typeface="Georgia" panose="02040502050405020303" pitchFamily="18" charset="0"/>
                <a:ea typeface="Open Sans"/>
                <a:cs typeface="Open Sans"/>
                <a:sym typeface="Open Sans"/>
              </a:rPr>
              <a:t>Figure 2:</a:t>
            </a:r>
            <a:r>
              <a:rPr lang="en-US" sz="2400" dirty="0">
                <a:solidFill>
                  <a:srgbClr val="D73F09"/>
                </a:solidFill>
                <a:latin typeface="Georgia" panose="02040502050405020303" pitchFamily="18" charset="0"/>
                <a:ea typeface="Open Sans"/>
                <a:cs typeface="Open Sans"/>
                <a:sym typeface="Open Sans"/>
              </a:rPr>
              <a:t> </a:t>
            </a:r>
            <a:r>
              <a:rPr lang="en-US" sz="2800" dirty="0">
                <a:solidFill>
                  <a:schemeClr val="dk1"/>
                </a:solidFill>
                <a:latin typeface="Kievit Offc" panose="020B0504030101020102" pitchFamily="34" charset="0"/>
                <a:ea typeface="Open Sans"/>
                <a:cs typeface="Open Sans"/>
                <a:sym typeface="Open Sans"/>
              </a:rPr>
              <a:t>Yellow Pan trap </a:t>
            </a:r>
            <a:endParaRPr sz="2800" dirty="0">
              <a:solidFill>
                <a:schemeClr val="dk1"/>
              </a:solidFill>
              <a:latin typeface="Kievit Offc" panose="020B0504030101020102" pitchFamily="34" charset="0"/>
              <a:ea typeface="Open Sans"/>
              <a:cs typeface="Open Sans"/>
              <a:sym typeface="Open Sans"/>
            </a:endParaRPr>
          </a:p>
        </p:txBody>
      </p:sp>
      <p:sp>
        <p:nvSpPr>
          <p:cNvPr id="13" name="Google Shape;102;p13">
            <a:extLst>
              <a:ext uri="{FF2B5EF4-FFF2-40B4-BE49-F238E27FC236}">
                <a16:creationId xmlns:a16="http://schemas.microsoft.com/office/drawing/2014/main" id="{D7EF7AE0-8D12-C735-1D64-B86D886211A1}"/>
              </a:ext>
            </a:extLst>
          </p:cNvPr>
          <p:cNvSpPr txBox="1"/>
          <p:nvPr/>
        </p:nvSpPr>
        <p:spPr>
          <a:xfrm>
            <a:off x="5147424" y="28183600"/>
            <a:ext cx="3154429" cy="4680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D73F09"/>
                </a:solidFill>
                <a:latin typeface="Georgia" panose="02040502050405020303" pitchFamily="18" charset="0"/>
                <a:ea typeface="Open Sans"/>
                <a:cs typeface="Open Sans"/>
                <a:sym typeface="Open Sans"/>
              </a:rPr>
              <a:t>Figure 3:</a:t>
            </a:r>
            <a:r>
              <a:rPr lang="en-US" sz="2400" dirty="0">
                <a:solidFill>
                  <a:srgbClr val="D73F09"/>
                </a:solidFill>
                <a:latin typeface="Georgia" panose="02040502050405020303" pitchFamily="18" charset="0"/>
                <a:ea typeface="Open Sans"/>
                <a:cs typeface="Open Sans"/>
                <a:sym typeface="Open Sans"/>
              </a:rPr>
              <a:t> </a:t>
            </a:r>
            <a:r>
              <a:rPr lang="en-US" sz="2800" dirty="0">
                <a:solidFill>
                  <a:schemeClr val="dk1"/>
                </a:solidFill>
                <a:latin typeface="Kievit Offc" panose="020B0504030101020102" pitchFamily="34" charset="0"/>
                <a:ea typeface="Open Sans"/>
                <a:cs typeface="Open Sans"/>
                <a:sym typeface="Open Sans"/>
              </a:rPr>
              <a:t>White Pan trap </a:t>
            </a:r>
            <a:endParaRPr sz="2800" dirty="0">
              <a:solidFill>
                <a:schemeClr val="dk1"/>
              </a:solidFill>
              <a:latin typeface="Kievit Offc" panose="020B0504030101020102" pitchFamily="34" charset="0"/>
              <a:ea typeface="Open Sans"/>
              <a:cs typeface="Open Sans"/>
              <a:sym typeface="Open Sans"/>
            </a:endParaRPr>
          </a:p>
        </p:txBody>
      </p:sp>
      <p:pic>
        <p:nvPicPr>
          <p:cNvPr id="16" name="Picture 15">
            <a:extLst>
              <a:ext uri="{FF2B5EF4-FFF2-40B4-BE49-F238E27FC236}">
                <a16:creationId xmlns:a16="http://schemas.microsoft.com/office/drawing/2014/main" id="{61886C38-2311-F5C0-42A5-338AB9A7696B}"/>
              </a:ext>
            </a:extLst>
          </p:cNvPr>
          <p:cNvPicPr>
            <a:picLocks noChangeAspect="1"/>
          </p:cNvPicPr>
          <p:nvPr/>
        </p:nvPicPr>
        <p:blipFill rotWithShape="1">
          <a:blip r:embed="rId8"/>
          <a:srcRect l="30745" t="23036" r="28856" b="16295"/>
          <a:stretch/>
        </p:blipFill>
        <p:spPr>
          <a:xfrm>
            <a:off x="5195843" y="28908078"/>
            <a:ext cx="3039404" cy="3058973"/>
          </a:xfrm>
          <a:prstGeom prst="rect">
            <a:avLst/>
          </a:prstGeom>
          <a:ln w="76200">
            <a:solidFill>
              <a:srgbClr val="D73F09"/>
            </a:solidFill>
          </a:ln>
        </p:spPr>
      </p:pic>
      <p:sp>
        <p:nvSpPr>
          <p:cNvPr id="17" name="Google Shape;102;p13">
            <a:extLst>
              <a:ext uri="{FF2B5EF4-FFF2-40B4-BE49-F238E27FC236}">
                <a16:creationId xmlns:a16="http://schemas.microsoft.com/office/drawing/2014/main" id="{EB65D71C-7C76-4C0C-B66B-36C88AA25873}"/>
              </a:ext>
            </a:extLst>
          </p:cNvPr>
          <p:cNvSpPr txBox="1"/>
          <p:nvPr/>
        </p:nvSpPr>
        <p:spPr>
          <a:xfrm>
            <a:off x="5226181" y="32011845"/>
            <a:ext cx="3154429" cy="94724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D73F09"/>
                </a:solidFill>
                <a:latin typeface="Georgia" panose="02040502050405020303" pitchFamily="18" charset="0"/>
                <a:ea typeface="Open Sans"/>
                <a:cs typeface="Open Sans"/>
                <a:sym typeface="Open Sans"/>
              </a:rPr>
              <a:t>Figure 4: </a:t>
            </a:r>
            <a:r>
              <a:rPr lang="en-US" sz="2800" dirty="0">
                <a:solidFill>
                  <a:schemeClr val="dk1"/>
                </a:solidFill>
                <a:latin typeface="Kievit Offc" panose="020B0504030101020102" pitchFamily="34" charset="0"/>
                <a:ea typeface="Open Sans"/>
                <a:cs typeface="Open Sans"/>
                <a:sym typeface="Open Sans"/>
              </a:rPr>
              <a:t>Blue Pan trap </a:t>
            </a:r>
            <a:endParaRPr sz="2800" dirty="0">
              <a:solidFill>
                <a:schemeClr val="dk1"/>
              </a:solidFill>
              <a:latin typeface="Kievit Offc" panose="020B0504030101020102" pitchFamily="34" charset="0"/>
              <a:ea typeface="Open Sans"/>
              <a:cs typeface="Open Sans"/>
              <a:sym typeface="Open Sans"/>
            </a:endParaRPr>
          </a:p>
        </p:txBody>
      </p:sp>
      <p:pic>
        <p:nvPicPr>
          <p:cNvPr id="19" name="Picture 18">
            <a:extLst>
              <a:ext uri="{FF2B5EF4-FFF2-40B4-BE49-F238E27FC236}">
                <a16:creationId xmlns:a16="http://schemas.microsoft.com/office/drawing/2014/main" id="{CAED5F4D-D578-1E36-81D2-DE8BE98B27BC}"/>
              </a:ext>
            </a:extLst>
          </p:cNvPr>
          <p:cNvPicPr>
            <a:picLocks noChangeAspect="1"/>
          </p:cNvPicPr>
          <p:nvPr/>
        </p:nvPicPr>
        <p:blipFill>
          <a:blip r:embed="rId9"/>
          <a:stretch>
            <a:fillRect/>
          </a:stretch>
        </p:blipFill>
        <p:spPr>
          <a:xfrm>
            <a:off x="8964720" y="25486298"/>
            <a:ext cx="8485128" cy="5479978"/>
          </a:xfrm>
          <a:prstGeom prst="rect">
            <a:avLst/>
          </a:prstGeom>
          <a:ln w="76200">
            <a:solidFill>
              <a:srgbClr val="D73F09"/>
            </a:solidFill>
          </a:ln>
        </p:spPr>
      </p:pic>
      <p:pic>
        <p:nvPicPr>
          <p:cNvPr id="21" name="Picture 20">
            <a:extLst>
              <a:ext uri="{FF2B5EF4-FFF2-40B4-BE49-F238E27FC236}">
                <a16:creationId xmlns:a16="http://schemas.microsoft.com/office/drawing/2014/main" id="{53CF824B-CAC6-D843-417A-B084FF483B74}"/>
              </a:ext>
            </a:extLst>
          </p:cNvPr>
          <p:cNvPicPr>
            <a:picLocks noChangeAspect="1"/>
          </p:cNvPicPr>
          <p:nvPr/>
        </p:nvPicPr>
        <p:blipFill rotWithShape="1">
          <a:blip r:embed="rId10"/>
          <a:srcRect l="37227" t="31499" r="35911" b="35975"/>
          <a:stretch/>
        </p:blipFill>
        <p:spPr>
          <a:xfrm>
            <a:off x="24797526" y="6695366"/>
            <a:ext cx="6716249" cy="5622118"/>
          </a:xfrm>
          <a:prstGeom prst="rect">
            <a:avLst/>
          </a:prstGeom>
          <a:ln w="76200">
            <a:solidFill>
              <a:srgbClr val="D73F09"/>
            </a:solidFill>
          </a:ln>
        </p:spPr>
      </p:pic>
      <p:sp>
        <p:nvSpPr>
          <p:cNvPr id="2" name="Google Shape;106;p13">
            <a:extLst>
              <a:ext uri="{FF2B5EF4-FFF2-40B4-BE49-F238E27FC236}">
                <a16:creationId xmlns:a16="http://schemas.microsoft.com/office/drawing/2014/main" id="{82041503-A430-6EE7-7A38-BAACF92AE7BB}"/>
              </a:ext>
            </a:extLst>
          </p:cNvPr>
          <p:cNvSpPr txBox="1"/>
          <p:nvPr/>
        </p:nvSpPr>
        <p:spPr>
          <a:xfrm>
            <a:off x="32788300" y="22785628"/>
            <a:ext cx="10896600" cy="14174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u="sng" dirty="0">
                <a:solidFill>
                  <a:schemeClr val="dk1"/>
                </a:solidFill>
                <a:latin typeface="Georgia" panose="02040502050405020303" pitchFamily="18" charset="0"/>
                <a:ea typeface="Times New Roman"/>
                <a:cs typeface="Times New Roman"/>
                <a:sym typeface="Times New Roman"/>
              </a:rPr>
              <a:t>ACKNOWLEDGEMENTS</a:t>
            </a:r>
            <a:endParaRPr sz="7200" u="sng" dirty="0">
              <a:solidFill>
                <a:schemeClr val="dk1"/>
              </a:solidFill>
              <a:latin typeface="Georgia" panose="02040502050405020303" pitchFamily="18" charset="0"/>
              <a:ea typeface="Times New Roman"/>
              <a:cs typeface="Times New Roman"/>
              <a:sym typeface="Times New Roman"/>
            </a:endParaRPr>
          </a:p>
        </p:txBody>
      </p:sp>
      <p:pic>
        <p:nvPicPr>
          <p:cNvPr id="20" name="Picture 19" descr="A pie chart with numbers and text&#10;&#10;Description automatically generated">
            <a:extLst>
              <a:ext uri="{FF2B5EF4-FFF2-40B4-BE49-F238E27FC236}">
                <a16:creationId xmlns:a16="http://schemas.microsoft.com/office/drawing/2014/main" id="{21AE5F5F-9363-727F-6C9A-C7F0042E4707}"/>
              </a:ext>
            </a:extLst>
          </p:cNvPr>
          <p:cNvPicPr>
            <a:picLocks noChangeAspect="1"/>
          </p:cNvPicPr>
          <p:nvPr/>
        </p:nvPicPr>
        <p:blipFill>
          <a:blip r:embed="rId11"/>
          <a:stretch>
            <a:fillRect/>
          </a:stretch>
        </p:blipFill>
        <p:spPr>
          <a:xfrm>
            <a:off x="18258036" y="15018490"/>
            <a:ext cx="6202110" cy="8182556"/>
          </a:xfrm>
          <a:prstGeom prst="rect">
            <a:avLst/>
          </a:prstGeom>
          <a:ln w="76200">
            <a:solidFill>
              <a:srgbClr val="D73F09"/>
            </a:solidFill>
          </a:ln>
        </p:spPr>
      </p:pic>
      <p:pic>
        <p:nvPicPr>
          <p:cNvPr id="23" name="Picture 22" descr="A blue circle with a pie chart&#10;&#10;Description automatically generated">
            <a:extLst>
              <a:ext uri="{FF2B5EF4-FFF2-40B4-BE49-F238E27FC236}">
                <a16:creationId xmlns:a16="http://schemas.microsoft.com/office/drawing/2014/main" id="{D5D141D2-E152-38CA-B56F-7243A4B48B41}"/>
              </a:ext>
            </a:extLst>
          </p:cNvPr>
          <p:cNvPicPr>
            <a:picLocks noChangeAspect="1"/>
          </p:cNvPicPr>
          <p:nvPr/>
        </p:nvPicPr>
        <p:blipFill>
          <a:blip r:embed="rId12"/>
          <a:stretch>
            <a:fillRect/>
          </a:stretch>
        </p:blipFill>
        <p:spPr>
          <a:xfrm>
            <a:off x="18245924" y="23725782"/>
            <a:ext cx="6211030" cy="8326485"/>
          </a:xfrm>
          <a:prstGeom prst="rect">
            <a:avLst/>
          </a:prstGeom>
          <a:ln w="76200">
            <a:solidFill>
              <a:srgbClr val="D73F09"/>
            </a:solidFill>
          </a:ln>
        </p:spPr>
      </p:pic>
      <p:sp>
        <p:nvSpPr>
          <p:cNvPr id="24" name="Google Shape;108;p13">
            <a:extLst>
              <a:ext uri="{FF2B5EF4-FFF2-40B4-BE49-F238E27FC236}">
                <a16:creationId xmlns:a16="http://schemas.microsoft.com/office/drawing/2014/main" id="{5B175199-3BB2-1705-D4A8-88CDF8179323}"/>
              </a:ext>
            </a:extLst>
          </p:cNvPr>
          <p:cNvSpPr txBox="1"/>
          <p:nvPr/>
        </p:nvSpPr>
        <p:spPr>
          <a:xfrm>
            <a:off x="32788300" y="24057494"/>
            <a:ext cx="11377350" cy="4006950"/>
          </a:xfrm>
          <a:prstGeom prst="rect">
            <a:avLst/>
          </a:prstGeom>
          <a:noFill/>
          <a:ln>
            <a:noFill/>
          </a:ln>
        </p:spPr>
        <p:txBody>
          <a:bodyPr spcFirstLastPara="1" wrap="square" lIns="91425" tIns="91425" rIns="91425" bIns="91425" anchor="t" anchorCtr="0">
            <a:noAutofit/>
          </a:bodyPr>
          <a:lstStyle/>
          <a:p>
            <a:pPr marL="457200" lvl="0" indent="-501650" algn="l" rtl="0">
              <a:spcAft>
                <a:spcPts val="1200"/>
              </a:spcAft>
              <a:buClr>
                <a:schemeClr val="dk1"/>
              </a:buClr>
              <a:buSzPts val="4300"/>
              <a:buFont typeface="Open Sans"/>
              <a:buChar char="➔"/>
            </a:pPr>
            <a:r>
              <a:rPr lang="en-US" sz="3500" dirty="0">
                <a:latin typeface="Kievit Offc" panose="020B0504030101020102" pitchFamily="34" charset="0"/>
                <a:ea typeface="Open Sans"/>
                <a:cs typeface="Open Sans"/>
                <a:sym typeface="Open Sans"/>
              </a:rPr>
              <a:t>The Forest Animal Ecology Lab team for helping process specimens. </a:t>
            </a:r>
          </a:p>
          <a:p>
            <a:pPr marL="457200" lvl="0" indent="-501650" algn="l" rtl="0">
              <a:spcAft>
                <a:spcPts val="1200"/>
              </a:spcAft>
              <a:buClr>
                <a:schemeClr val="dk1"/>
              </a:buClr>
              <a:buSzPts val="4300"/>
              <a:buFont typeface="Open Sans"/>
              <a:buChar char="➔"/>
            </a:pPr>
            <a:r>
              <a:rPr lang="en-US" sz="3500" dirty="0">
                <a:latin typeface="Kievit Offc" panose="020B0504030101020102" pitchFamily="34" charset="0"/>
                <a:ea typeface="Open Sans"/>
                <a:cs typeface="Open Sans"/>
                <a:sym typeface="Open Sans"/>
              </a:rPr>
              <a:t>The field team who did the on-the-ground work to collect the pollinators.</a:t>
            </a:r>
          </a:p>
          <a:p>
            <a:pPr marL="457200" lvl="0" indent="-501650" algn="l" rtl="0">
              <a:spcAft>
                <a:spcPts val="1200"/>
              </a:spcAft>
              <a:buClr>
                <a:schemeClr val="dk1"/>
              </a:buClr>
              <a:buSzPts val="4300"/>
              <a:buFont typeface="Open Sans"/>
              <a:buChar char="➔"/>
            </a:pPr>
            <a:r>
              <a:rPr lang="en-US" sz="3500" dirty="0">
                <a:latin typeface="Kievit Offc" panose="020B0504030101020102" pitchFamily="34" charset="0"/>
                <a:ea typeface="Open Sans"/>
                <a:cs typeface="Open Sans"/>
                <a:sym typeface="Open Sans"/>
              </a:rPr>
              <a:t>W.M. Beaty, Collins Pine and Sierra Pacific industries for providing access to the the land that this study was conducted on.</a:t>
            </a:r>
          </a:p>
          <a:p>
            <a:pPr marL="457200" lvl="0" indent="-501650" algn="l" rtl="0">
              <a:spcAft>
                <a:spcPts val="1800"/>
              </a:spcAft>
              <a:buClr>
                <a:schemeClr val="dk1"/>
              </a:buClr>
              <a:buSzPts val="4300"/>
              <a:buFont typeface="Open Sans"/>
              <a:buChar char="➔"/>
            </a:pPr>
            <a:endParaRPr sz="4500" dirty="0">
              <a:latin typeface="Kievit Offc" panose="020B0504030101020102" pitchFamily="34" charset="0"/>
              <a:ea typeface="Open Sans"/>
              <a:cs typeface="Open Sans"/>
              <a:sym typeface="Open Sans"/>
            </a:endParaRPr>
          </a:p>
        </p:txBody>
      </p:sp>
      <p:pic>
        <p:nvPicPr>
          <p:cNvPr id="27" name="Picture 26">
            <a:extLst>
              <a:ext uri="{FF2B5EF4-FFF2-40B4-BE49-F238E27FC236}">
                <a16:creationId xmlns:a16="http://schemas.microsoft.com/office/drawing/2014/main" id="{2197FAE2-88CF-D6C2-3A8A-BD85DBFF9A26}"/>
              </a:ext>
            </a:extLst>
          </p:cNvPr>
          <p:cNvPicPr>
            <a:picLocks noChangeAspect="1"/>
          </p:cNvPicPr>
          <p:nvPr/>
        </p:nvPicPr>
        <p:blipFill rotWithShape="1">
          <a:blip r:embed="rId13"/>
          <a:srcRect l="29736" t="12436" r="29564" b="11726"/>
          <a:stretch/>
        </p:blipFill>
        <p:spPr>
          <a:xfrm>
            <a:off x="32893370" y="28260995"/>
            <a:ext cx="3652341" cy="4536993"/>
          </a:xfrm>
          <a:prstGeom prst="rect">
            <a:avLst/>
          </a:prstGeom>
        </p:spPr>
      </p:pic>
      <p:pic>
        <p:nvPicPr>
          <p:cNvPr id="1036" name="Picture 12" descr="OSU_horizontal_2C_O_over_W.eps">
            <a:extLst>
              <a:ext uri="{FF2B5EF4-FFF2-40B4-BE49-F238E27FC236}">
                <a16:creationId xmlns:a16="http://schemas.microsoft.com/office/drawing/2014/main" id="{412EC37D-A5C9-94F4-51F6-23CA13C5CD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45711" y="29014853"/>
            <a:ext cx="7200229" cy="2301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8731</TotalTime>
  <Words>540</Words>
  <Application>Microsoft Office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Stratum2 Black</vt:lpstr>
      <vt:lpstr>Times New Roman</vt:lpstr>
      <vt:lpstr>Georgia</vt:lpstr>
      <vt:lpstr>Kievit Offc</vt:lpstr>
      <vt:lpstr>Open Sans</vt:lpstr>
      <vt:lpstr>Aharoni</vt:lpstr>
      <vt:lpstr>Play</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Rivers, James W</dc:creator>
  <cp:lastModifiedBy>Rivers, James W</cp:lastModifiedBy>
  <cp:revision>24</cp:revision>
  <dcterms:modified xsi:type="dcterms:W3CDTF">2025-03-27T19:33:26Z</dcterms:modified>
</cp:coreProperties>
</file>